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324" r:id="rId3"/>
    <p:sldId id="257" r:id="rId4"/>
    <p:sldId id="259" r:id="rId5"/>
    <p:sldId id="260" r:id="rId6"/>
    <p:sldId id="264" r:id="rId7"/>
    <p:sldId id="265" r:id="rId8"/>
    <p:sldId id="268" r:id="rId9"/>
    <p:sldId id="322" r:id="rId10"/>
    <p:sldId id="323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9" r:id="rId24"/>
    <p:sldId id="290" r:id="rId25"/>
    <p:sldId id="291" r:id="rId26"/>
    <p:sldId id="296" r:id="rId27"/>
    <p:sldId id="297" r:id="rId28"/>
    <p:sldId id="298" r:id="rId29"/>
    <p:sldId id="300" r:id="rId30"/>
    <p:sldId id="302" r:id="rId31"/>
    <p:sldId id="303" r:id="rId32"/>
    <p:sldId id="304" r:id="rId33"/>
    <p:sldId id="315" r:id="rId34"/>
    <p:sldId id="320" r:id="rId35"/>
    <p:sldId id="321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37096-A9D8-414D-A406-BF55125B5982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sr-Latn-RS"/>
        </a:p>
      </dgm:t>
    </dgm:pt>
    <dgm:pt modelId="{D479DDDB-D8F7-4DD7-ACD2-B017ED477D20}">
      <dgm:prSet phldrT="[Text]" custT="1"/>
      <dgm:spPr/>
      <dgm:t>
        <a:bodyPr/>
        <a:lstStyle/>
        <a:p>
          <a:r>
            <a:rPr lang="sr-Latn-RS" sz="11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Član 4. Strategija se donosi za period od min. 10 godina. Usvaja Vlada na predlog Ministarstva. </a:t>
          </a:r>
          <a:endParaRPr lang="sr-Latn-RS" sz="11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426952-3CBA-4C23-96A0-6DBB9134A491}" type="parTrans" cxnId="{797D7998-56AF-4C12-AEDA-E554C3092457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7FD9C4-83B4-4B42-9A7C-DF62C0D2D62B}" type="sibTrans" cxnId="{797D7998-56AF-4C12-AEDA-E554C3092457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4E88C37-EDB5-490D-931F-7143FD4A2E3A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9ECB25-8265-4EE3-8800-61773A03ED4B}" type="parTrans" cxnId="{BDBC5B42-38AD-414D-B57C-DEAA0211C97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8756D2-BB11-4EDD-864D-D571D873905D}" type="sibTrans" cxnId="{BDBC5B42-38AD-414D-B57C-DEAA0211C97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09A963-23D5-46A2-9309-79D4641EBA1E}">
      <dgm:prSet phldrT="[Text]" custT="1"/>
      <dgm:spPr/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Strаtеgiја pоlјоprivrеdе i rurаlnоg rаzvоја Rеpublikе Srbiје 2014-2024</a:t>
          </a:r>
          <a:r>
            <a:rPr kumimoji="0" lang="sr-Latn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kumimoji="0" lang="sr-Latn-RS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Sl. Gl. RS broj</a:t>
          </a:r>
          <a:r>
            <a:rPr kumimoji="0" lang="ru-RU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85/14 </a:t>
          </a:r>
          <a:r>
            <a:rPr kumimoji="0" lang="sr-Latn-RS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od</a:t>
          </a:r>
          <a:r>
            <a:rPr kumimoji="0" lang="ru-RU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12. </a:t>
          </a:r>
          <a:r>
            <a:rPr kumimoji="0" lang="sr-Latn-RS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08. </a:t>
          </a:r>
          <a:r>
            <a:rPr kumimoji="0" lang="ru-RU" altLang="sr-Latn-RS" sz="1100" b="1" i="1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2014.</a:t>
          </a:r>
          <a:endParaRPr lang="sr-Latn-RS" sz="1100" b="1" i="1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7FE13A-5090-4CFB-AFBB-F1DDF170E13D}" type="parTrans" cxnId="{3D497027-EA3D-4CD0-9890-EBEB135719A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2903C7-8236-49B6-9A36-7C1091D45574}" type="sibTrans" cxnId="{3D497027-EA3D-4CD0-9890-EBEB135719A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E09CE43-3206-4737-B980-BF6B1014966D}">
      <dgm:prSet phldrT="[Text]" custT="1"/>
      <dgm:spPr/>
      <dgm:t>
        <a:bodyPr/>
        <a:lstStyle/>
        <a:p>
          <a:r>
            <a:rPr lang="sr-Latn-RS" sz="11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Definiše: </a:t>
          </a:r>
          <a:r>
            <a:rPr lang="sr-Cyrl-CS" sz="11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cilјеvе, priоritеtе i оkvirе pоlitičkih i instituciоnаlnih rеfоrmi</a:t>
          </a:r>
          <a:r>
            <a:rPr lang="sr-Cyrl-C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 оblаsti pоlјоprivrеdе i rurаlnоg rаzvоја</a:t>
          </a:r>
          <a:r>
            <a:rPr lang="sr-Latn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 </a:t>
          </a:r>
          <a:r>
            <a:rPr lang="sr-Cyrl-CS" sz="11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оkvir budžеtskе pоdrškе</a:t>
          </a:r>
          <a:r>
            <a:rPr lang="sr-Latn-RS" sz="11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sr-Latn-R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4D7921-C4E0-4C5F-869C-B1CF7AE55043}" type="parTrans" cxnId="{329DF0AC-6C1B-4AFB-BB02-46C0FF0E6175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824EF6-A6B5-4448-8121-9C88B1977260}" type="sibTrans" cxnId="{329DF0AC-6C1B-4AFB-BB02-46C0FF0E6175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014C3B-2D73-4B41-8739-BDABB6CC097C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C10076-9506-4227-8A72-984F76EB17C2}" type="parTrans" cxnId="{F6C3EEB9-E67B-4693-AC93-B5FBFDEA1EEB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B54788-3B7B-49F8-9D92-A4A3B2761BBA}" type="sibTrans" cxnId="{F6C3EEB9-E67B-4693-AC93-B5FBFDEA1EEB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8EA50C-57D5-41C0-AD38-B6BB6D0C73AF}">
      <dgm:prSet phldrT="[Text]" custT="1"/>
      <dgm:spPr/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Nаciоnаlni prоgrаm zа pоlјоprivrеdu 2015-2020</a:t>
          </a:r>
          <a:endParaRPr lang="sr-Latn-RS" sz="1400" b="1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55B130-1A7F-40FE-B6F6-349AA132C980}" type="parTrans" cxnId="{BBCB2605-325A-4793-8887-A954EE2FBC58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8E0B20-BE7B-479A-9F63-19E42F659956}" type="sibTrans" cxnId="{BBCB2605-325A-4793-8887-A954EE2FBC58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610D63-EB66-449B-BAF3-FEA162D5E5B3}">
      <dgm:prSet phldrT="[Text]" custT="1"/>
      <dgm:spPr/>
      <dgm:t>
        <a:bodyPr/>
        <a:lstStyle/>
        <a:p>
          <a:r>
            <a:rPr lang="sr-Latn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sve moguće mere podrške poljoprivredi (nacionalni budžet)</a:t>
          </a:r>
          <a:endParaRPr lang="sr-Latn-R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4DE365-547D-48AC-BFDD-66AD3E4380F8}" type="parTrans" cxnId="{23D28774-42BA-4B27-A316-2C6C3641D46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B26B5B-D7DB-477C-83D7-502A644541FC}" type="sibTrans" cxnId="{23D28774-42BA-4B27-A316-2C6C3641D46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16AB05-E2A7-4740-967B-53E779798A05}">
      <dgm:prSet phldrT="[Text]" custT="1"/>
      <dgm:spPr/>
      <dgm:t>
        <a:bodyPr/>
        <a:lstStyle/>
        <a:p>
          <a:r>
            <a:rPr lang="sr-Latn-RS" sz="11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Član 3.- Poljoprivredna politika i politika ruralnog razvoja Republike Srbije sprovode se realizacijom Strategije poljoprivrede i ruralnog razvoja Republike Srbije, Nacionalnog programa za poljoprivredu i Nacionalnog programa za ruralni razvoj.</a:t>
          </a:r>
          <a:endParaRPr lang="sr-Latn-RS" sz="11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A51FFF-CC04-4BA9-AA71-0F370CEB756A}" type="parTrans" cxnId="{A3A0AB1A-D605-4B28-8D5C-7BF9F5F46D5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10B21D-7105-4369-9BBE-D1B336181E84}" type="sibTrans" cxnId="{A3A0AB1A-D605-4B28-8D5C-7BF9F5F46D5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E09721-30F8-4021-B7BD-835FEBCF9C04}">
      <dgm:prSet phldrT="[Text]" custT="1"/>
      <dgm:spPr/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Zаkоn о pоlјоprivrеdi i rurаlnоm rаzvојu</a:t>
          </a:r>
          <a:endParaRPr lang="sr-Latn-RS" sz="1400" b="1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705927-C4E5-4685-BA79-D56106E44BEC}" type="sib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7294E5-606F-4AF5-8D41-872E0FD41334}" type="par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262E5D-589E-41EB-A281-78C70CA00910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E4F01D-8BB7-4BE0-AEC4-828C4FAA0730}" type="sib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87A0FE-E314-4E72-AF1E-A13B60C94226}" type="par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161CC0-68E1-4CED-B539-A1D4DACEFDA1}" type="pres">
      <dgm:prSet presAssocID="{8E737096-A9D8-414D-A406-BF55125B59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6C3B662-5714-404F-B669-B1661921342A}" type="pres">
      <dgm:prSet presAssocID="{3C262E5D-589E-41EB-A281-78C70CA00910}" presName="composite" presStyleCnt="0"/>
      <dgm:spPr/>
    </dgm:pt>
    <dgm:pt modelId="{C523DCBA-6881-49DD-8B84-0E23116B97C7}" type="pres">
      <dgm:prSet presAssocID="{3C262E5D-589E-41EB-A281-78C70CA00910}" presName="parentText" presStyleLbl="alignNode1" presStyleIdx="0" presStyleCnt="3" custLinFactNeighborY="-1338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4D6DF4-9349-4566-BA0C-AEEE0702422E}" type="pres">
      <dgm:prSet presAssocID="{3C262E5D-589E-41EB-A281-78C70CA00910}" presName="descendantText" presStyleLbl="alignAcc1" presStyleIdx="0" presStyleCnt="3" custScaleY="14035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3FA7029-605D-4211-A1F2-585B31A4273B}" type="pres">
      <dgm:prSet presAssocID="{14E4F01D-8BB7-4BE0-AEC4-828C4FAA0730}" presName="sp" presStyleCnt="0"/>
      <dgm:spPr/>
    </dgm:pt>
    <dgm:pt modelId="{96F43FEB-37C3-4797-8B58-628308463B62}" type="pres">
      <dgm:prSet presAssocID="{04E88C37-EDB5-490D-931F-7143FD4A2E3A}" presName="composite" presStyleCnt="0"/>
      <dgm:spPr/>
    </dgm:pt>
    <dgm:pt modelId="{C85FBD0E-72C4-4086-8CDD-6F517FF8237D}" type="pres">
      <dgm:prSet presAssocID="{04E88C37-EDB5-490D-931F-7143FD4A2E3A}" presName="parentText" presStyleLbl="alignNode1" presStyleIdx="1" presStyleCnt="3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764339D-4EBA-4E6F-9023-0B1E5498B4E4}" type="pres">
      <dgm:prSet presAssocID="{04E88C37-EDB5-490D-931F-7143FD4A2E3A}" presName="descendantText" presStyleLbl="alignAcc1" presStyleIdx="1" presStyleCnt="3" custScaleY="124335" custLinFactNeighborX="-53" custLinFactNeighborY="1368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0AD320E-EEC5-4064-99CB-23E631ADE893}" type="pres">
      <dgm:prSet presAssocID="{738756D2-BB11-4EDD-864D-D571D873905D}" presName="sp" presStyleCnt="0"/>
      <dgm:spPr/>
    </dgm:pt>
    <dgm:pt modelId="{9625511B-5BB6-486A-94B7-0D69AE4C327D}" type="pres">
      <dgm:prSet presAssocID="{4F014C3B-2D73-4B41-8739-BDABB6CC097C}" presName="composite" presStyleCnt="0"/>
      <dgm:spPr/>
    </dgm:pt>
    <dgm:pt modelId="{84C03D45-E5E7-45FA-825A-82E5E1821312}" type="pres">
      <dgm:prSet presAssocID="{4F014C3B-2D73-4B41-8739-BDABB6CC097C}" presName="parentText" presStyleLbl="alignNode1" presStyleIdx="2" presStyleCnt="3" custLinFactNeighborY="7162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1ED9454-4FF1-4D00-B00E-A65929ADB332}" type="pres">
      <dgm:prSet presAssocID="{4F014C3B-2D73-4B41-8739-BDABB6CC097C}" presName="descendantText" presStyleLbl="alignAcc1" presStyleIdx="2" presStyleCnt="3" custScaleY="91537" custLinFactNeighborX="-106" custLinFactNeighborY="163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25C0D40-DEDD-4ACE-BFDB-51D02D2EDB80}" srcId="{3C262E5D-589E-41EB-A281-78C70CA00910}" destId="{E3E09721-30F8-4021-B7BD-835FEBCF9C04}" srcOrd="0" destOrd="0" parTransId="{6C7294E5-606F-4AF5-8D41-872E0FD41334}" sibTransId="{36705927-C4E5-4685-BA79-D56106E44BEC}"/>
    <dgm:cxn modelId="{797D7998-56AF-4C12-AEDA-E554C3092457}" srcId="{3C262E5D-589E-41EB-A281-78C70CA00910}" destId="{D479DDDB-D8F7-4DD7-ACD2-B017ED477D20}" srcOrd="2" destOrd="0" parTransId="{3A426952-3CBA-4C23-96A0-6DBB9134A491}" sibTransId="{017FD9C4-83B4-4B42-9A7C-DF62C0D2D62B}"/>
    <dgm:cxn modelId="{567CC8BD-85B6-4F5A-9B4B-61C0E1313391}" srcId="{8E737096-A9D8-414D-A406-BF55125B5982}" destId="{3C262E5D-589E-41EB-A281-78C70CA00910}" srcOrd="0" destOrd="0" parTransId="{EE87A0FE-E314-4E72-AF1E-A13B60C94226}" sibTransId="{14E4F01D-8BB7-4BE0-AEC4-828C4FAA0730}"/>
    <dgm:cxn modelId="{3D497027-EA3D-4CD0-9890-EBEB135719A6}" srcId="{04E88C37-EDB5-490D-931F-7143FD4A2E3A}" destId="{1D09A963-23D5-46A2-9309-79D4641EBA1E}" srcOrd="0" destOrd="0" parTransId="{A47FE13A-5090-4CFB-AFBB-F1DDF170E13D}" sibTransId="{172903C7-8236-49B6-9A36-7C1091D45574}"/>
    <dgm:cxn modelId="{54FB0881-A3D3-4C4E-9407-12F11BDBD63A}" type="presOf" srcId="{1D09A963-23D5-46A2-9309-79D4641EBA1E}" destId="{E764339D-4EBA-4E6F-9023-0B1E5498B4E4}" srcOrd="0" destOrd="0" presId="urn:microsoft.com/office/officeart/2005/8/layout/chevron2"/>
    <dgm:cxn modelId="{B71CC6AC-D653-4621-B3B3-8E0E0C8A5F2E}" type="presOf" srcId="{ED16AB05-E2A7-4740-967B-53E779798A05}" destId="{FC4D6DF4-9349-4566-BA0C-AEEE0702422E}" srcOrd="0" destOrd="1" presId="urn:microsoft.com/office/officeart/2005/8/layout/chevron2"/>
    <dgm:cxn modelId="{E37DD2E1-7BBE-4D5B-9ABC-744CAAB79326}" type="presOf" srcId="{3C262E5D-589E-41EB-A281-78C70CA00910}" destId="{C523DCBA-6881-49DD-8B84-0E23116B97C7}" srcOrd="0" destOrd="0" presId="urn:microsoft.com/office/officeart/2005/8/layout/chevron2"/>
    <dgm:cxn modelId="{6FFE4699-908F-4FDE-841F-8532D4AEA244}" type="presOf" srcId="{F6610D63-EB66-449B-BAF3-FEA162D5E5B3}" destId="{81ED9454-4FF1-4D00-B00E-A65929ADB332}" srcOrd="0" destOrd="1" presId="urn:microsoft.com/office/officeart/2005/8/layout/chevron2"/>
    <dgm:cxn modelId="{F6C3EEB9-E67B-4693-AC93-B5FBFDEA1EEB}" srcId="{8E737096-A9D8-414D-A406-BF55125B5982}" destId="{4F014C3B-2D73-4B41-8739-BDABB6CC097C}" srcOrd="2" destOrd="0" parTransId="{2AC10076-9506-4227-8A72-984F76EB17C2}" sibTransId="{30B54788-3B7B-49F8-9D92-A4A3B2761BBA}"/>
    <dgm:cxn modelId="{FD435F3C-4C31-47AF-988A-6D5F81D834DD}" type="presOf" srcId="{D479DDDB-D8F7-4DD7-ACD2-B017ED477D20}" destId="{FC4D6DF4-9349-4566-BA0C-AEEE0702422E}" srcOrd="0" destOrd="2" presId="urn:microsoft.com/office/officeart/2005/8/layout/chevron2"/>
    <dgm:cxn modelId="{937EAA26-15C6-4A90-9D76-52F06455D2A9}" type="presOf" srcId="{4F014C3B-2D73-4B41-8739-BDABB6CC097C}" destId="{84C03D45-E5E7-45FA-825A-82E5E1821312}" srcOrd="0" destOrd="0" presId="urn:microsoft.com/office/officeart/2005/8/layout/chevron2"/>
    <dgm:cxn modelId="{BDBC5B42-38AD-414D-B57C-DEAA0211C971}" srcId="{8E737096-A9D8-414D-A406-BF55125B5982}" destId="{04E88C37-EDB5-490D-931F-7143FD4A2E3A}" srcOrd="1" destOrd="0" parTransId="{979ECB25-8265-4EE3-8800-61773A03ED4B}" sibTransId="{738756D2-BB11-4EDD-864D-D571D873905D}"/>
    <dgm:cxn modelId="{77D2BC44-2F8E-466A-9315-F2FD7C219021}" type="presOf" srcId="{328EA50C-57D5-41C0-AD38-B6BB6D0C73AF}" destId="{81ED9454-4FF1-4D00-B00E-A65929ADB332}" srcOrd="0" destOrd="0" presId="urn:microsoft.com/office/officeart/2005/8/layout/chevron2"/>
    <dgm:cxn modelId="{79D63E83-F03E-4713-AFF3-CDDDB1D51BFB}" type="presOf" srcId="{E3E09721-30F8-4021-B7BD-835FEBCF9C04}" destId="{FC4D6DF4-9349-4566-BA0C-AEEE0702422E}" srcOrd="0" destOrd="0" presId="urn:microsoft.com/office/officeart/2005/8/layout/chevron2"/>
    <dgm:cxn modelId="{329DF0AC-6C1B-4AFB-BB02-46C0FF0E6175}" srcId="{04E88C37-EDB5-490D-931F-7143FD4A2E3A}" destId="{2E09CE43-3206-4737-B980-BF6B1014966D}" srcOrd="1" destOrd="0" parTransId="{974D7921-C4E0-4C5F-869C-B1CF7AE55043}" sibTransId="{ED824EF6-A6B5-4448-8121-9C88B1977260}"/>
    <dgm:cxn modelId="{B60255ED-F30E-4402-A0A7-5AFCE722D33A}" type="presOf" srcId="{2E09CE43-3206-4737-B980-BF6B1014966D}" destId="{E764339D-4EBA-4E6F-9023-0B1E5498B4E4}" srcOrd="0" destOrd="1" presId="urn:microsoft.com/office/officeart/2005/8/layout/chevron2"/>
    <dgm:cxn modelId="{BBCB2605-325A-4793-8887-A954EE2FBC58}" srcId="{4F014C3B-2D73-4B41-8739-BDABB6CC097C}" destId="{328EA50C-57D5-41C0-AD38-B6BB6D0C73AF}" srcOrd="0" destOrd="0" parTransId="{CB55B130-1A7F-40FE-B6F6-349AA132C980}" sibTransId="{A08E0B20-BE7B-479A-9F63-19E42F659956}"/>
    <dgm:cxn modelId="{23D28774-42BA-4B27-A316-2C6C3641D466}" srcId="{4F014C3B-2D73-4B41-8739-BDABB6CC097C}" destId="{F6610D63-EB66-449B-BAF3-FEA162D5E5B3}" srcOrd="1" destOrd="0" parTransId="{644DE365-547D-48AC-BFDD-66AD3E4380F8}" sibTransId="{E8B26B5B-D7DB-477C-83D7-502A644541FC}"/>
    <dgm:cxn modelId="{6765187B-2BEE-4162-9F81-577D6ABFA8FC}" type="presOf" srcId="{04E88C37-EDB5-490D-931F-7143FD4A2E3A}" destId="{C85FBD0E-72C4-4086-8CDD-6F517FF8237D}" srcOrd="0" destOrd="0" presId="urn:microsoft.com/office/officeart/2005/8/layout/chevron2"/>
    <dgm:cxn modelId="{59DF000D-FBA5-4607-8451-1F1CEC2076BD}" type="presOf" srcId="{8E737096-A9D8-414D-A406-BF55125B5982}" destId="{5D161CC0-68E1-4CED-B539-A1D4DACEFDA1}" srcOrd="0" destOrd="0" presId="urn:microsoft.com/office/officeart/2005/8/layout/chevron2"/>
    <dgm:cxn modelId="{A3A0AB1A-D605-4B28-8D5C-7BF9F5F46D50}" srcId="{3C262E5D-589E-41EB-A281-78C70CA00910}" destId="{ED16AB05-E2A7-4740-967B-53E779798A05}" srcOrd="1" destOrd="0" parTransId="{43A51FFF-CC04-4BA9-AA71-0F370CEB756A}" sibTransId="{B710B21D-7105-4369-9BBE-D1B336181E84}"/>
    <dgm:cxn modelId="{F121BB9E-73AC-4440-AE6A-767289C1A6C0}" type="presParOf" srcId="{5D161CC0-68E1-4CED-B539-A1D4DACEFDA1}" destId="{46C3B662-5714-404F-B669-B1661921342A}" srcOrd="0" destOrd="0" presId="urn:microsoft.com/office/officeart/2005/8/layout/chevron2"/>
    <dgm:cxn modelId="{7E07CAC9-F2B5-4387-877B-8916C41C92BA}" type="presParOf" srcId="{46C3B662-5714-404F-B669-B1661921342A}" destId="{C523DCBA-6881-49DD-8B84-0E23116B97C7}" srcOrd="0" destOrd="0" presId="urn:microsoft.com/office/officeart/2005/8/layout/chevron2"/>
    <dgm:cxn modelId="{E3A312B0-D80C-4E34-BDF1-69E596D3C09A}" type="presParOf" srcId="{46C3B662-5714-404F-B669-B1661921342A}" destId="{FC4D6DF4-9349-4566-BA0C-AEEE0702422E}" srcOrd="1" destOrd="0" presId="urn:microsoft.com/office/officeart/2005/8/layout/chevron2"/>
    <dgm:cxn modelId="{7080E16E-F71F-462E-8B4B-6A2408A14552}" type="presParOf" srcId="{5D161CC0-68E1-4CED-B539-A1D4DACEFDA1}" destId="{53FA7029-605D-4211-A1F2-585B31A4273B}" srcOrd="1" destOrd="0" presId="urn:microsoft.com/office/officeart/2005/8/layout/chevron2"/>
    <dgm:cxn modelId="{7F4C829B-2F41-4C95-A8C0-088C52AC4F9F}" type="presParOf" srcId="{5D161CC0-68E1-4CED-B539-A1D4DACEFDA1}" destId="{96F43FEB-37C3-4797-8B58-628308463B62}" srcOrd="2" destOrd="0" presId="urn:microsoft.com/office/officeart/2005/8/layout/chevron2"/>
    <dgm:cxn modelId="{F4F9DFA0-E094-474F-A381-F742DD445684}" type="presParOf" srcId="{96F43FEB-37C3-4797-8B58-628308463B62}" destId="{C85FBD0E-72C4-4086-8CDD-6F517FF8237D}" srcOrd="0" destOrd="0" presId="urn:microsoft.com/office/officeart/2005/8/layout/chevron2"/>
    <dgm:cxn modelId="{63C6F84A-0EFF-4CA3-BAD3-EF67E62E8A0A}" type="presParOf" srcId="{96F43FEB-37C3-4797-8B58-628308463B62}" destId="{E764339D-4EBA-4E6F-9023-0B1E5498B4E4}" srcOrd="1" destOrd="0" presId="urn:microsoft.com/office/officeart/2005/8/layout/chevron2"/>
    <dgm:cxn modelId="{4862B3AC-5C01-4D67-AB88-ADC1318462CF}" type="presParOf" srcId="{5D161CC0-68E1-4CED-B539-A1D4DACEFDA1}" destId="{90AD320E-EEC5-4064-99CB-23E631ADE893}" srcOrd="3" destOrd="0" presId="urn:microsoft.com/office/officeart/2005/8/layout/chevron2"/>
    <dgm:cxn modelId="{69204F75-0C73-44F7-ADBD-D7EAE47AEE92}" type="presParOf" srcId="{5D161CC0-68E1-4CED-B539-A1D4DACEFDA1}" destId="{9625511B-5BB6-486A-94B7-0D69AE4C327D}" srcOrd="4" destOrd="0" presId="urn:microsoft.com/office/officeart/2005/8/layout/chevron2"/>
    <dgm:cxn modelId="{9DC374E5-E61E-4CE6-89A5-A1A151D2FA72}" type="presParOf" srcId="{9625511B-5BB6-486A-94B7-0D69AE4C327D}" destId="{84C03D45-E5E7-45FA-825A-82E5E1821312}" srcOrd="0" destOrd="0" presId="urn:microsoft.com/office/officeart/2005/8/layout/chevron2"/>
    <dgm:cxn modelId="{AC12095C-9B3C-43D3-8C96-F37ACB5BBF6A}" type="presParOf" srcId="{9625511B-5BB6-486A-94B7-0D69AE4C327D}" destId="{81ED9454-4FF1-4D00-B00E-A65929ADB3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37096-A9D8-414D-A406-BF55125B598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r-Latn-RS"/>
        </a:p>
      </dgm:t>
    </dgm:pt>
    <dgm:pt modelId="{3C262E5D-589E-41EB-A281-78C70CA00910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87A0FE-E314-4E72-AF1E-A13B60C94226}" type="par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E4F01D-8BB7-4BE0-AEC4-828C4FAA0730}" type="sib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E09721-30F8-4021-B7BD-835FEBCF9C04}">
      <dgm:prSet phldrT="[Text]" custT="1"/>
      <dgm:spPr/>
      <dgm:t>
        <a:bodyPr/>
        <a:lstStyle/>
        <a:p>
          <a:pPr rtl="0"/>
          <a:r>
            <a:rPr kumimoji="0" lang="sr-Latn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NPAA- Nacionalni program za usvajanje pravnih tekovina Evropske unije</a:t>
          </a:r>
          <a:endParaRPr kumimoji="0" lang="sr-Latn-RS" sz="1400" b="1" i="0" u="none" strike="noStrike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7294E5-606F-4AF5-8D41-872E0FD41334}" type="par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705927-C4E5-4685-BA79-D56106E44BEC}" type="sib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79DDDB-D8F7-4DD7-ACD2-B017ED477D20}">
      <dgm:prSet phldrT="[Text]" custT="1"/>
      <dgm:spPr/>
      <dgm:t>
        <a:bodyPr/>
        <a:lstStyle/>
        <a:p>
          <a:r>
            <a:rPr lang="sr-Latn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Dеfinišе rаzvојnе i strаtеškе cilјеvе, оdgоvаrајućе pоlitikе, rеfоrmе i mеrе pоtrеbnе zа rеаlizаciјu </a:t>
          </a:r>
          <a:r>
            <a:rPr lang="sr-Cyrl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оvih cilјеvа, utvrđuје dеtаlјni plаn usklаđivаnjа zаkоnоdаvstvа i dеfinišе lјudskе i budžеtskе rеsursе, kао i оstаlе fоndоvе pоtrеbnе zа sprоvоđеnjе plаnirаnih zаdаtаkа.</a:t>
          </a:r>
          <a:endParaRPr lang="sr-Latn-R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426952-3CBA-4C23-96A0-6DBB9134A491}" type="parTrans" cxnId="{797D7998-56AF-4C12-AEDA-E554C3092457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7FD9C4-83B4-4B42-9A7C-DF62C0D2D62B}" type="sibTrans" cxnId="{797D7998-56AF-4C12-AEDA-E554C3092457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161CC0-68E1-4CED-B539-A1D4DACEFDA1}" type="pres">
      <dgm:prSet presAssocID="{8E737096-A9D8-414D-A406-BF55125B59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6C3B662-5714-404F-B669-B1661921342A}" type="pres">
      <dgm:prSet presAssocID="{3C262E5D-589E-41EB-A281-78C70CA00910}" presName="composite" presStyleCnt="0"/>
      <dgm:spPr/>
    </dgm:pt>
    <dgm:pt modelId="{C523DCBA-6881-49DD-8B84-0E23116B97C7}" type="pres">
      <dgm:prSet presAssocID="{3C262E5D-589E-41EB-A281-78C70CA00910}" presName="parentText" presStyleLbl="alignNode1" presStyleIdx="0" presStyleCnt="1" custScaleX="9987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4D6DF4-9349-4566-BA0C-AEEE0702422E}" type="pres">
      <dgm:prSet presAssocID="{3C262E5D-589E-41EB-A281-78C70CA00910}" presName="descendantText" presStyleLbl="alignAcc1" presStyleIdx="0" presStyleCnt="1" custScaleY="109888" custLinFactNeighborX="317" custLinFactNeighborY="1410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567CC8BD-85B6-4F5A-9B4B-61C0E1313391}" srcId="{8E737096-A9D8-414D-A406-BF55125B5982}" destId="{3C262E5D-589E-41EB-A281-78C70CA00910}" srcOrd="0" destOrd="0" parTransId="{EE87A0FE-E314-4E72-AF1E-A13B60C94226}" sibTransId="{14E4F01D-8BB7-4BE0-AEC4-828C4FAA0730}"/>
    <dgm:cxn modelId="{3ACE6ABF-D9BC-422F-8EA4-5E2AAADCFF28}" type="presOf" srcId="{D479DDDB-D8F7-4DD7-ACD2-B017ED477D20}" destId="{FC4D6DF4-9349-4566-BA0C-AEEE0702422E}" srcOrd="0" destOrd="1" presId="urn:microsoft.com/office/officeart/2005/8/layout/chevron2"/>
    <dgm:cxn modelId="{E25C0D40-DEDD-4ACE-BFDB-51D02D2EDB80}" srcId="{3C262E5D-589E-41EB-A281-78C70CA00910}" destId="{E3E09721-30F8-4021-B7BD-835FEBCF9C04}" srcOrd="0" destOrd="0" parTransId="{6C7294E5-606F-4AF5-8D41-872E0FD41334}" sibTransId="{36705927-C4E5-4685-BA79-D56106E44BEC}"/>
    <dgm:cxn modelId="{C65FF67A-24B4-4DDB-B4F9-9B42EA6374A1}" type="presOf" srcId="{3C262E5D-589E-41EB-A281-78C70CA00910}" destId="{C523DCBA-6881-49DD-8B84-0E23116B97C7}" srcOrd="0" destOrd="0" presId="urn:microsoft.com/office/officeart/2005/8/layout/chevron2"/>
    <dgm:cxn modelId="{EAB8DA55-58E6-4821-9C62-F4B748F4250C}" type="presOf" srcId="{8E737096-A9D8-414D-A406-BF55125B5982}" destId="{5D161CC0-68E1-4CED-B539-A1D4DACEFDA1}" srcOrd="0" destOrd="0" presId="urn:microsoft.com/office/officeart/2005/8/layout/chevron2"/>
    <dgm:cxn modelId="{797D7998-56AF-4C12-AEDA-E554C3092457}" srcId="{3C262E5D-589E-41EB-A281-78C70CA00910}" destId="{D479DDDB-D8F7-4DD7-ACD2-B017ED477D20}" srcOrd="1" destOrd="0" parTransId="{3A426952-3CBA-4C23-96A0-6DBB9134A491}" sibTransId="{017FD9C4-83B4-4B42-9A7C-DF62C0D2D62B}"/>
    <dgm:cxn modelId="{6090AD55-CB99-4585-9B18-4F72D4D11335}" type="presOf" srcId="{E3E09721-30F8-4021-B7BD-835FEBCF9C04}" destId="{FC4D6DF4-9349-4566-BA0C-AEEE0702422E}" srcOrd="0" destOrd="0" presId="urn:microsoft.com/office/officeart/2005/8/layout/chevron2"/>
    <dgm:cxn modelId="{C953F600-3DCA-4B6B-83EF-FF2281F93B8D}" type="presParOf" srcId="{5D161CC0-68E1-4CED-B539-A1D4DACEFDA1}" destId="{46C3B662-5714-404F-B669-B1661921342A}" srcOrd="0" destOrd="0" presId="urn:microsoft.com/office/officeart/2005/8/layout/chevron2"/>
    <dgm:cxn modelId="{BBF53C90-F028-4BEA-99CF-51EE68D9BB28}" type="presParOf" srcId="{46C3B662-5714-404F-B669-B1661921342A}" destId="{C523DCBA-6881-49DD-8B84-0E23116B97C7}" srcOrd="0" destOrd="0" presId="urn:microsoft.com/office/officeart/2005/8/layout/chevron2"/>
    <dgm:cxn modelId="{B4294985-6C24-4D8A-A833-96AF5A7ABE09}" type="presParOf" srcId="{46C3B662-5714-404F-B669-B1661921342A}" destId="{FC4D6DF4-9349-4566-BA0C-AEEE070242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37096-A9D8-414D-A406-BF55125B598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r-Latn-RS"/>
        </a:p>
      </dgm:t>
    </dgm:pt>
    <dgm:pt modelId="{3C262E5D-589E-41EB-A281-78C70CA00910}">
      <dgm:prSet phldrT="[Text]"/>
      <dgm:spPr>
        <a:solidFill>
          <a:schemeClr val="accent6"/>
        </a:solidFill>
      </dgm:spPr>
      <dgm:t>
        <a:bodyPr/>
        <a:lstStyle/>
        <a:p>
          <a:r>
            <a:rPr lang="sr-Latn-R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87A0FE-E314-4E72-AF1E-A13B60C94226}" type="par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E4F01D-8BB7-4BE0-AEC4-828C4FAA0730}" type="sibTrans" cxnId="{567CC8BD-85B6-4F5A-9B4B-61C0E131339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E09721-30F8-4021-B7BD-835FEBCF9C0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Nаciоnаlni prоgrаm zа rurаlni rаzvој 2015-2020</a:t>
          </a:r>
          <a:endParaRPr kumimoji="0" lang="sr-Latn-RS" sz="1400" b="1" i="0" u="none" strike="noStrike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7294E5-606F-4AF5-8D41-872E0FD41334}" type="par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705927-C4E5-4685-BA79-D56106E44BEC}" type="sibTrans" cxnId="{E25C0D40-DEDD-4ACE-BFDB-51D02D2EDB8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4E88C37-EDB5-490D-931F-7143FD4A2E3A}">
      <dgm:prSet phldrT="[Text]"/>
      <dgm:spPr>
        <a:solidFill>
          <a:schemeClr val="accent6"/>
        </a:solidFill>
      </dgm:spPr>
      <dgm:t>
        <a:bodyPr/>
        <a:lstStyle/>
        <a:p>
          <a:r>
            <a:rPr lang="sr-Latn-R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9ECB25-8265-4EE3-8800-61773A03ED4B}" type="parTrans" cxnId="{BDBC5B42-38AD-414D-B57C-DEAA0211C97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8756D2-BB11-4EDD-864D-D571D873905D}" type="sibTrans" cxnId="{BDBC5B42-38AD-414D-B57C-DEAA0211C971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09A963-23D5-46A2-9309-79D4641EBA1E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Gоdišnjе urеdbе о rаspоdеli pоdsticајnih srеdstаvа u pоlјоprivrеdi i </a:t>
          </a:r>
          <a:r>
            <a:rPr kumimoji="0" lang="sr-Latn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RR</a:t>
          </a:r>
          <a:endParaRPr kumimoji="0" lang="sr-Latn-RS" sz="1400" b="1" i="0" u="none" strike="noStrike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7FE13A-5090-4CFB-AFBB-F1DDF170E13D}" type="parTrans" cxnId="{3D497027-EA3D-4CD0-9890-EBEB135719A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2903C7-8236-49B6-9A36-7C1091D45574}" type="sibTrans" cxnId="{3D497027-EA3D-4CD0-9890-EBEB135719A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E09CE43-3206-4737-B980-BF6B1014966D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sr-Latn-RS" sz="11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godišnje mere podrške poljoprivredi i ruralnom razvoju (nacionalni budžet)  </a:t>
          </a:r>
          <a:endParaRPr lang="sr-Latn-R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4D7921-C4E0-4C5F-869C-B1CF7AE55043}" type="parTrans" cxnId="{329DF0AC-6C1B-4AFB-BB02-46C0FF0E6175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824EF6-A6B5-4448-8121-9C88B1977260}" type="sibTrans" cxnId="{329DF0AC-6C1B-4AFB-BB02-46C0FF0E6175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014C3B-2D73-4B41-8739-BDABB6CC097C}">
      <dgm:prSet phldrT="[Text]"/>
      <dgm:spPr>
        <a:solidFill>
          <a:srgbClr val="C00000"/>
        </a:solidFill>
      </dgm:spPr>
      <dgm:t>
        <a:bodyPr/>
        <a:lstStyle/>
        <a:p>
          <a:r>
            <a:rPr lang="sr-Latn-R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sr-Latn-R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C10076-9506-4227-8A72-984F76EB17C2}" type="parTrans" cxnId="{F6C3EEB9-E67B-4693-AC93-B5FBFDEA1EEB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B54788-3B7B-49F8-9D92-A4A3B2761BBA}" type="sibTrans" cxnId="{F6C3EEB9-E67B-4693-AC93-B5FBFDEA1EEB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8EA50C-57D5-41C0-AD38-B6BB6D0C73AF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kumimoji="0" lang="sr-Cyrl-RS" altLang="sr-Latn-RS" sz="1400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IPАRD Prоgrаm 2014-2020</a:t>
          </a:r>
          <a:endParaRPr kumimoji="0" lang="sr-Latn-RS" sz="1400" b="1" i="0" u="none" strike="noStrike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55B130-1A7F-40FE-B6F6-349AA132C980}" type="parTrans" cxnId="{BBCB2605-325A-4793-8887-A954EE2FBC58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8E0B20-BE7B-479A-9F63-19E42F659956}" type="sibTrans" cxnId="{BBCB2605-325A-4793-8887-A954EE2FBC58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610D63-EB66-449B-BAF3-FEA162D5E5B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r-Latn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mere podrške poljoprivredi (Instrument pred pristupne pomoći EU za ruralni razvoj)</a:t>
          </a:r>
          <a:endParaRPr lang="sr-Latn-RS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4DE365-547D-48AC-BFDD-66AD3E4380F8}" type="parTrans" cxnId="{23D28774-42BA-4B27-A316-2C6C3641D46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B26B5B-D7DB-477C-83D7-502A644541FC}" type="sibTrans" cxnId="{23D28774-42BA-4B27-A316-2C6C3641D466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16AB05-E2A7-4740-967B-53E779798A05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sr-Latn-R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sve moguće mere podrške ruralnom razvoju (nacionalni budžet)</a:t>
          </a:r>
          <a:endParaRPr lang="sr-Latn-RS" sz="11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A51FFF-CC04-4BA9-AA71-0F370CEB756A}" type="parTrans" cxnId="{A3A0AB1A-D605-4B28-8D5C-7BF9F5F46D5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10B21D-7105-4369-9BBE-D1B336181E84}" type="sibTrans" cxnId="{A3A0AB1A-D605-4B28-8D5C-7BF9F5F46D50}">
      <dgm:prSet/>
      <dgm:spPr/>
      <dgm:t>
        <a:bodyPr/>
        <a:lstStyle/>
        <a:p>
          <a:endParaRPr lang="sr-Latn-R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161CC0-68E1-4CED-B539-A1D4DACEFDA1}" type="pres">
      <dgm:prSet presAssocID="{8E737096-A9D8-414D-A406-BF55125B59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6C3B662-5714-404F-B669-B1661921342A}" type="pres">
      <dgm:prSet presAssocID="{3C262E5D-589E-41EB-A281-78C70CA00910}" presName="composite" presStyleCnt="0"/>
      <dgm:spPr/>
    </dgm:pt>
    <dgm:pt modelId="{C523DCBA-6881-49DD-8B84-0E23116B97C7}" type="pres">
      <dgm:prSet presAssocID="{3C262E5D-589E-41EB-A281-78C70CA009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4D6DF4-9349-4566-BA0C-AEEE0702422E}" type="pres">
      <dgm:prSet presAssocID="{3C262E5D-589E-41EB-A281-78C70CA00910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3FA7029-605D-4211-A1F2-585B31A4273B}" type="pres">
      <dgm:prSet presAssocID="{14E4F01D-8BB7-4BE0-AEC4-828C4FAA0730}" presName="sp" presStyleCnt="0"/>
      <dgm:spPr/>
    </dgm:pt>
    <dgm:pt modelId="{96F43FEB-37C3-4797-8B58-628308463B62}" type="pres">
      <dgm:prSet presAssocID="{04E88C37-EDB5-490D-931F-7143FD4A2E3A}" presName="composite" presStyleCnt="0"/>
      <dgm:spPr/>
    </dgm:pt>
    <dgm:pt modelId="{C85FBD0E-72C4-4086-8CDD-6F517FF8237D}" type="pres">
      <dgm:prSet presAssocID="{04E88C37-EDB5-490D-931F-7143FD4A2E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764339D-4EBA-4E6F-9023-0B1E5498B4E4}" type="pres">
      <dgm:prSet presAssocID="{04E88C37-EDB5-490D-931F-7143FD4A2E3A}" presName="descendantText" presStyleLbl="alignAcc1" presStyleIdx="1" presStyleCnt="3" custScaleY="91312" custLinFactNeighborX="-53" custLinFactNeighborY="226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0AD320E-EEC5-4064-99CB-23E631ADE893}" type="pres">
      <dgm:prSet presAssocID="{738756D2-BB11-4EDD-864D-D571D873905D}" presName="sp" presStyleCnt="0"/>
      <dgm:spPr/>
    </dgm:pt>
    <dgm:pt modelId="{9625511B-5BB6-486A-94B7-0D69AE4C327D}" type="pres">
      <dgm:prSet presAssocID="{4F014C3B-2D73-4B41-8739-BDABB6CC097C}" presName="composite" presStyleCnt="0"/>
      <dgm:spPr/>
    </dgm:pt>
    <dgm:pt modelId="{84C03D45-E5E7-45FA-825A-82E5E1821312}" type="pres">
      <dgm:prSet presAssocID="{4F014C3B-2D73-4B41-8739-BDABB6CC09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1ED9454-4FF1-4D00-B00E-A65929ADB332}" type="pres">
      <dgm:prSet presAssocID="{4F014C3B-2D73-4B41-8739-BDABB6CC097C}" presName="descendantText" presStyleLbl="alignAcc1" presStyleIdx="2" presStyleCnt="3" custLinFactNeighborX="-106" custLinFactNeighborY="1350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3D497027-EA3D-4CD0-9890-EBEB135719A6}" srcId="{04E88C37-EDB5-490D-931F-7143FD4A2E3A}" destId="{1D09A963-23D5-46A2-9309-79D4641EBA1E}" srcOrd="0" destOrd="0" parTransId="{A47FE13A-5090-4CFB-AFBB-F1DDF170E13D}" sibTransId="{172903C7-8236-49B6-9A36-7C1091D45574}"/>
    <dgm:cxn modelId="{329DF0AC-6C1B-4AFB-BB02-46C0FF0E6175}" srcId="{04E88C37-EDB5-490D-931F-7143FD4A2E3A}" destId="{2E09CE43-3206-4737-B980-BF6B1014966D}" srcOrd="1" destOrd="0" parTransId="{974D7921-C4E0-4C5F-869C-B1CF7AE55043}" sibTransId="{ED824EF6-A6B5-4448-8121-9C88B1977260}"/>
    <dgm:cxn modelId="{F36C013B-EA80-4E73-86C6-883FEDA90E2F}" type="presOf" srcId="{04E88C37-EDB5-490D-931F-7143FD4A2E3A}" destId="{C85FBD0E-72C4-4086-8CDD-6F517FF8237D}" srcOrd="0" destOrd="0" presId="urn:microsoft.com/office/officeart/2005/8/layout/chevron2"/>
    <dgm:cxn modelId="{A3A0AB1A-D605-4B28-8D5C-7BF9F5F46D50}" srcId="{3C262E5D-589E-41EB-A281-78C70CA00910}" destId="{ED16AB05-E2A7-4740-967B-53E779798A05}" srcOrd="1" destOrd="0" parTransId="{43A51FFF-CC04-4BA9-AA71-0F370CEB756A}" sibTransId="{B710B21D-7105-4369-9BBE-D1B336181E84}"/>
    <dgm:cxn modelId="{10ACE34F-7663-40FB-BBD6-2883BCD19EC4}" type="presOf" srcId="{3C262E5D-589E-41EB-A281-78C70CA00910}" destId="{C523DCBA-6881-49DD-8B84-0E23116B97C7}" srcOrd="0" destOrd="0" presId="urn:microsoft.com/office/officeart/2005/8/layout/chevron2"/>
    <dgm:cxn modelId="{E25C0D40-DEDD-4ACE-BFDB-51D02D2EDB80}" srcId="{3C262E5D-589E-41EB-A281-78C70CA00910}" destId="{E3E09721-30F8-4021-B7BD-835FEBCF9C04}" srcOrd="0" destOrd="0" parTransId="{6C7294E5-606F-4AF5-8D41-872E0FD41334}" sibTransId="{36705927-C4E5-4685-BA79-D56106E44BEC}"/>
    <dgm:cxn modelId="{BBCB2605-325A-4793-8887-A954EE2FBC58}" srcId="{4F014C3B-2D73-4B41-8739-BDABB6CC097C}" destId="{328EA50C-57D5-41C0-AD38-B6BB6D0C73AF}" srcOrd="0" destOrd="0" parTransId="{CB55B130-1A7F-40FE-B6F6-349AA132C980}" sibTransId="{A08E0B20-BE7B-479A-9F63-19E42F659956}"/>
    <dgm:cxn modelId="{23D28774-42BA-4B27-A316-2C6C3641D466}" srcId="{4F014C3B-2D73-4B41-8739-BDABB6CC097C}" destId="{F6610D63-EB66-449B-BAF3-FEA162D5E5B3}" srcOrd="1" destOrd="0" parTransId="{644DE365-547D-48AC-BFDD-66AD3E4380F8}" sibTransId="{E8B26B5B-D7DB-477C-83D7-502A644541FC}"/>
    <dgm:cxn modelId="{C3913B81-8940-4597-A2BA-838C50D51563}" type="presOf" srcId="{ED16AB05-E2A7-4740-967B-53E779798A05}" destId="{FC4D6DF4-9349-4566-BA0C-AEEE0702422E}" srcOrd="0" destOrd="1" presId="urn:microsoft.com/office/officeart/2005/8/layout/chevron2"/>
    <dgm:cxn modelId="{83E89967-DB49-4556-A7F6-9C4C456A9CC7}" type="presOf" srcId="{2E09CE43-3206-4737-B980-BF6B1014966D}" destId="{E764339D-4EBA-4E6F-9023-0B1E5498B4E4}" srcOrd="0" destOrd="1" presId="urn:microsoft.com/office/officeart/2005/8/layout/chevron2"/>
    <dgm:cxn modelId="{3DE713B7-27C0-4BAE-AB90-28066C6CAFE8}" type="presOf" srcId="{8E737096-A9D8-414D-A406-BF55125B5982}" destId="{5D161CC0-68E1-4CED-B539-A1D4DACEFDA1}" srcOrd="0" destOrd="0" presId="urn:microsoft.com/office/officeart/2005/8/layout/chevron2"/>
    <dgm:cxn modelId="{F6C3EEB9-E67B-4693-AC93-B5FBFDEA1EEB}" srcId="{8E737096-A9D8-414D-A406-BF55125B5982}" destId="{4F014C3B-2D73-4B41-8739-BDABB6CC097C}" srcOrd="2" destOrd="0" parTransId="{2AC10076-9506-4227-8A72-984F76EB17C2}" sibTransId="{30B54788-3B7B-49F8-9D92-A4A3B2761BBA}"/>
    <dgm:cxn modelId="{BDBC5B42-38AD-414D-B57C-DEAA0211C971}" srcId="{8E737096-A9D8-414D-A406-BF55125B5982}" destId="{04E88C37-EDB5-490D-931F-7143FD4A2E3A}" srcOrd="1" destOrd="0" parTransId="{979ECB25-8265-4EE3-8800-61773A03ED4B}" sibTransId="{738756D2-BB11-4EDD-864D-D571D873905D}"/>
    <dgm:cxn modelId="{567CC8BD-85B6-4F5A-9B4B-61C0E1313391}" srcId="{8E737096-A9D8-414D-A406-BF55125B5982}" destId="{3C262E5D-589E-41EB-A281-78C70CA00910}" srcOrd="0" destOrd="0" parTransId="{EE87A0FE-E314-4E72-AF1E-A13B60C94226}" sibTransId="{14E4F01D-8BB7-4BE0-AEC4-828C4FAA0730}"/>
    <dgm:cxn modelId="{8291B54D-3E65-408D-95FA-AA20E3293B36}" type="presOf" srcId="{328EA50C-57D5-41C0-AD38-B6BB6D0C73AF}" destId="{81ED9454-4FF1-4D00-B00E-A65929ADB332}" srcOrd="0" destOrd="0" presId="urn:microsoft.com/office/officeart/2005/8/layout/chevron2"/>
    <dgm:cxn modelId="{37B3DB6E-41F8-4E72-9D4B-C0E28D53F6C1}" type="presOf" srcId="{4F014C3B-2D73-4B41-8739-BDABB6CC097C}" destId="{84C03D45-E5E7-45FA-825A-82E5E1821312}" srcOrd="0" destOrd="0" presId="urn:microsoft.com/office/officeart/2005/8/layout/chevron2"/>
    <dgm:cxn modelId="{42FBA696-045C-4DC6-8A24-CFE0688C3C00}" type="presOf" srcId="{1D09A963-23D5-46A2-9309-79D4641EBA1E}" destId="{E764339D-4EBA-4E6F-9023-0B1E5498B4E4}" srcOrd="0" destOrd="0" presId="urn:microsoft.com/office/officeart/2005/8/layout/chevron2"/>
    <dgm:cxn modelId="{4909A360-2DDB-4323-965A-93777A8CC1B8}" type="presOf" srcId="{E3E09721-30F8-4021-B7BD-835FEBCF9C04}" destId="{FC4D6DF4-9349-4566-BA0C-AEEE0702422E}" srcOrd="0" destOrd="0" presId="urn:microsoft.com/office/officeart/2005/8/layout/chevron2"/>
    <dgm:cxn modelId="{20CDD928-6F5B-40F1-A145-AD534822C571}" type="presOf" srcId="{F6610D63-EB66-449B-BAF3-FEA162D5E5B3}" destId="{81ED9454-4FF1-4D00-B00E-A65929ADB332}" srcOrd="0" destOrd="1" presId="urn:microsoft.com/office/officeart/2005/8/layout/chevron2"/>
    <dgm:cxn modelId="{3D7DA3B0-85FA-43B3-861E-B57D7575B830}" type="presParOf" srcId="{5D161CC0-68E1-4CED-B539-A1D4DACEFDA1}" destId="{46C3B662-5714-404F-B669-B1661921342A}" srcOrd="0" destOrd="0" presId="urn:microsoft.com/office/officeart/2005/8/layout/chevron2"/>
    <dgm:cxn modelId="{6FCBBD1C-6AC5-4E4E-95ED-4F91CD851D20}" type="presParOf" srcId="{46C3B662-5714-404F-B669-B1661921342A}" destId="{C523DCBA-6881-49DD-8B84-0E23116B97C7}" srcOrd="0" destOrd="0" presId="urn:microsoft.com/office/officeart/2005/8/layout/chevron2"/>
    <dgm:cxn modelId="{AE520D88-EDB7-4916-B266-2E7F5407A0A0}" type="presParOf" srcId="{46C3B662-5714-404F-B669-B1661921342A}" destId="{FC4D6DF4-9349-4566-BA0C-AEEE0702422E}" srcOrd="1" destOrd="0" presId="urn:microsoft.com/office/officeart/2005/8/layout/chevron2"/>
    <dgm:cxn modelId="{0CEC373E-667B-4B20-B694-46D5CA41EE06}" type="presParOf" srcId="{5D161CC0-68E1-4CED-B539-A1D4DACEFDA1}" destId="{53FA7029-605D-4211-A1F2-585B31A4273B}" srcOrd="1" destOrd="0" presId="urn:microsoft.com/office/officeart/2005/8/layout/chevron2"/>
    <dgm:cxn modelId="{AEC8CA30-08F5-4538-BDAA-32E2FFD21F55}" type="presParOf" srcId="{5D161CC0-68E1-4CED-B539-A1D4DACEFDA1}" destId="{96F43FEB-37C3-4797-8B58-628308463B62}" srcOrd="2" destOrd="0" presId="urn:microsoft.com/office/officeart/2005/8/layout/chevron2"/>
    <dgm:cxn modelId="{D45A1AC0-F8C5-4D59-B800-D755441C9FC9}" type="presParOf" srcId="{96F43FEB-37C3-4797-8B58-628308463B62}" destId="{C85FBD0E-72C4-4086-8CDD-6F517FF8237D}" srcOrd="0" destOrd="0" presId="urn:microsoft.com/office/officeart/2005/8/layout/chevron2"/>
    <dgm:cxn modelId="{7AE03EE0-CD02-4897-9132-5E8787BBB402}" type="presParOf" srcId="{96F43FEB-37C3-4797-8B58-628308463B62}" destId="{E764339D-4EBA-4E6F-9023-0B1E5498B4E4}" srcOrd="1" destOrd="0" presId="urn:microsoft.com/office/officeart/2005/8/layout/chevron2"/>
    <dgm:cxn modelId="{516C4852-A919-4391-BFD2-2D7B02AA1F3C}" type="presParOf" srcId="{5D161CC0-68E1-4CED-B539-A1D4DACEFDA1}" destId="{90AD320E-EEC5-4064-99CB-23E631ADE893}" srcOrd="3" destOrd="0" presId="urn:microsoft.com/office/officeart/2005/8/layout/chevron2"/>
    <dgm:cxn modelId="{A26D885B-E08F-4E38-B05A-34FBC40D1D83}" type="presParOf" srcId="{5D161CC0-68E1-4CED-B539-A1D4DACEFDA1}" destId="{9625511B-5BB6-486A-94B7-0D69AE4C327D}" srcOrd="4" destOrd="0" presId="urn:microsoft.com/office/officeart/2005/8/layout/chevron2"/>
    <dgm:cxn modelId="{559166D1-1EA9-4843-8C41-42C97C2A62B5}" type="presParOf" srcId="{9625511B-5BB6-486A-94B7-0D69AE4C327D}" destId="{84C03D45-E5E7-45FA-825A-82E5E1821312}" srcOrd="0" destOrd="0" presId="urn:microsoft.com/office/officeart/2005/8/layout/chevron2"/>
    <dgm:cxn modelId="{FDDBCCA2-E336-4230-8264-1F9613F6EF3B}" type="presParOf" srcId="{9625511B-5BB6-486A-94B7-0D69AE4C327D}" destId="{81ED9454-4FF1-4D00-B00E-A65929ADB3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DCBA-6881-49DD-8B84-0E23116B97C7}">
      <dsp:nvSpPr>
        <dsp:cNvPr id="0" name=""/>
        <dsp:cNvSpPr/>
      </dsp:nvSpPr>
      <dsp:spPr>
        <a:xfrm rot="5400000">
          <a:off x="-155105" y="156365"/>
          <a:ext cx="1034034" cy="723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63172"/>
        <a:ext cx="723823" cy="310211"/>
      </dsp:txXfrm>
    </dsp:sp>
    <dsp:sp modelId="{FC4D6DF4-9349-4566-BA0C-AEEE0702422E}">
      <dsp:nvSpPr>
        <dsp:cNvPr id="0" name=""/>
        <dsp:cNvSpPr/>
      </dsp:nvSpPr>
      <dsp:spPr>
        <a:xfrm rot="5400000">
          <a:off x="4462223" y="-3734371"/>
          <a:ext cx="943377" cy="8420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Zаkоn о pоlјоprivrеdi i rurаlnоm rаzvојu</a:t>
          </a:r>
          <a:endParaRPr lang="sr-Latn-RS" sz="1400" b="1" kern="120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Član 3.- Poljoprivredna politika i politika ruralnog razvoja Republike Srbije sprovode se realizacijom Strategije poljoprivrede i ruralnog razvoja Republike Srbije, Nacionalnog programa za poljoprivredu i Nacionalnog programa za ruralni razvoj.</a:t>
          </a:r>
          <a:endParaRPr lang="sr-Latn-RS" sz="1100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Član 4. Strategija se donosi za period od min. 10 godina. Usvaja Vlada na predlog Ministarstva. </a:t>
          </a:r>
          <a:endParaRPr lang="sr-Latn-RS" sz="1100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3824" y="50080"/>
        <a:ext cx="8374124" cy="851273"/>
      </dsp:txXfrm>
    </dsp:sp>
    <dsp:sp modelId="{C85FBD0E-72C4-4086-8CDD-6F517FF8237D}">
      <dsp:nvSpPr>
        <dsp:cNvPr id="0" name=""/>
        <dsp:cNvSpPr/>
      </dsp:nvSpPr>
      <dsp:spPr>
        <a:xfrm rot="5400000">
          <a:off x="-155105" y="1221177"/>
          <a:ext cx="1034034" cy="723823"/>
        </a:xfrm>
        <a:prstGeom prst="chevron">
          <a:avLst/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1427984"/>
        <a:ext cx="723823" cy="310211"/>
      </dsp:txXfrm>
    </dsp:sp>
    <dsp:sp modelId="{E764339D-4EBA-4E6F-9023-0B1E5498B4E4}">
      <dsp:nvSpPr>
        <dsp:cNvPr id="0" name=""/>
        <dsp:cNvSpPr/>
      </dsp:nvSpPr>
      <dsp:spPr>
        <a:xfrm rot="5400000">
          <a:off x="4511607" y="-2714209"/>
          <a:ext cx="835683" cy="8420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Strаtеgiја pоlјоprivrеdе i rurаlnоg rаzvоја Rеpublikе Srbiје 2014-2024</a:t>
          </a:r>
          <a:r>
            <a:rPr kumimoji="0" lang="sr-Latn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kumimoji="0" lang="sr-Latn-RS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Sl. Gl. RS broj</a:t>
          </a:r>
          <a:r>
            <a:rPr kumimoji="0" lang="ru-RU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85/14 </a:t>
          </a:r>
          <a:r>
            <a:rPr kumimoji="0" lang="sr-Latn-RS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od</a:t>
          </a:r>
          <a:r>
            <a:rPr kumimoji="0" lang="ru-RU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12. </a:t>
          </a:r>
          <a:r>
            <a:rPr kumimoji="0" lang="sr-Latn-RS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08. </a:t>
          </a:r>
          <a:r>
            <a:rPr kumimoji="0" lang="ru-RU" altLang="sr-Latn-RS" sz="1100" b="1" i="1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2014.</a:t>
          </a:r>
          <a:endParaRPr lang="sr-Latn-RS" sz="1100" b="1" i="1" kern="120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Definiše: </a:t>
          </a:r>
          <a:r>
            <a:rPr lang="sr-Cyrl-CS" sz="11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cilјеvе, priоritеtе i оkvirе pоlitičkih i instituciоnаlnih rеfоrmi</a:t>
          </a:r>
          <a:r>
            <a:rPr lang="sr-Cyrl-C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u оblаsti pоlјоprivrеdе i rurаlnоg rаzvоја</a:t>
          </a:r>
          <a:r>
            <a:rPr lang="sr-Latn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 </a:t>
          </a:r>
          <a:r>
            <a:rPr lang="sr-Cyrl-CS" sz="11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оkvir budžеtskе pоdrškе</a:t>
          </a:r>
          <a:r>
            <a:rPr lang="sr-Latn-RS" sz="1100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sr-Latn-R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9361" y="1118832"/>
        <a:ext cx="8379381" cy="754093"/>
      </dsp:txXfrm>
    </dsp:sp>
    <dsp:sp modelId="{84C03D45-E5E7-45FA-825A-82E5E1821312}">
      <dsp:nvSpPr>
        <dsp:cNvPr id="0" name=""/>
        <dsp:cNvSpPr/>
      </dsp:nvSpPr>
      <dsp:spPr>
        <a:xfrm rot="5400000">
          <a:off x="-155105" y="2073399"/>
          <a:ext cx="1034034" cy="723823"/>
        </a:xfrm>
        <a:prstGeom prst="chevron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2280206"/>
        <a:ext cx="723823" cy="310211"/>
      </dsp:txXfrm>
    </dsp:sp>
    <dsp:sp modelId="{81ED9454-4FF1-4D00-B00E-A65929ADB332}">
      <dsp:nvSpPr>
        <dsp:cNvPr id="0" name=""/>
        <dsp:cNvSpPr/>
      </dsp:nvSpPr>
      <dsp:spPr>
        <a:xfrm rot="5400000">
          <a:off x="4617366" y="-1849679"/>
          <a:ext cx="615240" cy="8420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Nаciоnаlni prоgrаm zа pоlјоprivrеdu 2015-2020</a:t>
          </a:r>
          <a:endParaRPr lang="sr-Latn-RS" sz="1400" b="1" kern="120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sve moguće mere podrške poljoprivredi (nacionalni budžet)</a:t>
          </a:r>
          <a:endParaRPr lang="sr-Latn-R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4898" y="2082823"/>
        <a:ext cx="8390142" cy="555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DCBA-6881-49DD-8B84-0E23116B97C7}">
      <dsp:nvSpPr>
        <dsp:cNvPr id="0" name=""/>
        <dsp:cNvSpPr/>
      </dsp:nvSpPr>
      <dsp:spPr>
        <a:xfrm rot="5400000">
          <a:off x="-156004" y="194436"/>
          <a:ext cx="1037967" cy="7246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666" y="400082"/>
        <a:ext cx="724629" cy="313338"/>
      </dsp:txXfrm>
    </dsp:sp>
    <dsp:sp modelId="{FC4D6DF4-9349-4566-BA0C-AEEE0702422E}">
      <dsp:nvSpPr>
        <dsp:cNvPr id="0" name=""/>
        <dsp:cNvSpPr/>
      </dsp:nvSpPr>
      <dsp:spPr>
        <a:xfrm rot="5400000">
          <a:off x="4540651" y="-3714640"/>
          <a:ext cx="741975" cy="8370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Latn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NPAA- Nacionalni program za usvajanje pravnih tekovina Evropske unije</a:t>
          </a:r>
          <a:endParaRPr kumimoji="0" lang="sr-Latn-RS" sz="1400" b="1" i="0" u="none" strike="noStrike" kern="1200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Dеfinišе rаzvојnе i strаtеškе cilјеvе, оdgоvаrајućе pоlitikе, rеfоrmе i mеrе pоtrеbnе zа rеаlizаciјu </a:t>
          </a:r>
          <a:r>
            <a:rPr lang="sr-Cyrl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оvih cilјеvа, utvrđuје dеtаlјni plаn usklаđivаnjа zаkоnоdаvstvа i dеfinišе lјudskе i budžеtskе rеsursе, kао i оstаlе fоndоvе pоtrеbnе zа sprоvоđеnjе plаnirаnih zаdаtаkа.</a:t>
          </a:r>
          <a:endParaRPr lang="sr-Latn-R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6401" y="135830"/>
        <a:ext cx="8334255" cy="669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DCBA-6881-49DD-8B84-0E23116B97C7}">
      <dsp:nvSpPr>
        <dsp:cNvPr id="0" name=""/>
        <dsp:cNvSpPr/>
      </dsp:nvSpPr>
      <dsp:spPr>
        <a:xfrm rot="5400000">
          <a:off x="-150183" y="151392"/>
          <a:ext cx="1001220" cy="70085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sr-Latn-RS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351636"/>
        <a:ext cx="700854" cy="300366"/>
      </dsp:txXfrm>
    </dsp:sp>
    <dsp:sp modelId="{FC4D6DF4-9349-4566-BA0C-AEEE0702422E}">
      <dsp:nvSpPr>
        <dsp:cNvPr id="0" name=""/>
        <dsp:cNvSpPr/>
      </dsp:nvSpPr>
      <dsp:spPr>
        <a:xfrm rot="5400000">
          <a:off x="4597030" y="-3894967"/>
          <a:ext cx="650793" cy="8443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Nаciоnаlni prоgrаm zа rurаlni rаzvој 2015-2020</a:t>
          </a:r>
          <a:endParaRPr kumimoji="0" lang="sr-Latn-RS" sz="1400" b="1" i="0" u="none" strike="noStrike" kern="1200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sve moguće mere podrške ruralnom razvoju (nacionalni budžet)</a:t>
          </a:r>
          <a:endParaRPr lang="sr-Latn-RS" sz="1100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00855" y="32977"/>
        <a:ext cx="8411376" cy="587255"/>
      </dsp:txXfrm>
    </dsp:sp>
    <dsp:sp modelId="{C85FBD0E-72C4-4086-8CDD-6F517FF8237D}">
      <dsp:nvSpPr>
        <dsp:cNvPr id="0" name=""/>
        <dsp:cNvSpPr/>
      </dsp:nvSpPr>
      <dsp:spPr>
        <a:xfrm rot="5400000">
          <a:off x="-150183" y="945716"/>
          <a:ext cx="1001220" cy="70085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2">
              <a:hueOff val="-46985"/>
              <a:satOff val="-23859"/>
              <a:lumOff val="23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sr-Latn-RS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1145960"/>
        <a:ext cx="700854" cy="300366"/>
      </dsp:txXfrm>
    </dsp:sp>
    <dsp:sp modelId="{E764339D-4EBA-4E6F-9023-0B1E5498B4E4}">
      <dsp:nvSpPr>
        <dsp:cNvPr id="0" name=""/>
        <dsp:cNvSpPr/>
      </dsp:nvSpPr>
      <dsp:spPr>
        <a:xfrm rot="5400000">
          <a:off x="4620826" y="-3085882"/>
          <a:ext cx="594252" cy="8443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Gоdišnjе urеdbе о rаspоdеli pоdsticајnih srеdstаvа u pоlјоprivrеdi i </a:t>
          </a:r>
          <a:r>
            <a:rPr kumimoji="0" lang="sr-Latn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RR</a:t>
          </a:r>
          <a:endParaRPr kumimoji="0" lang="sr-Latn-RS" sz="1400" b="1" i="0" u="none" strike="noStrike" kern="1200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godišnje mere podrške poljoprivredi i ruralnom razvoju (nacionalni budžet)  </a:t>
          </a:r>
          <a:endParaRPr lang="sr-Latn-R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696380" y="867573"/>
        <a:ext cx="8414136" cy="536234"/>
      </dsp:txXfrm>
    </dsp:sp>
    <dsp:sp modelId="{84C03D45-E5E7-45FA-825A-82E5E1821312}">
      <dsp:nvSpPr>
        <dsp:cNvPr id="0" name=""/>
        <dsp:cNvSpPr/>
      </dsp:nvSpPr>
      <dsp:spPr>
        <a:xfrm rot="5400000">
          <a:off x="-150183" y="1740041"/>
          <a:ext cx="1001220" cy="70085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2">
              <a:hueOff val="-93971"/>
              <a:satOff val="-47719"/>
              <a:lumOff val="4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sr-Latn-RS" sz="1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1940285"/>
        <a:ext cx="700854" cy="300366"/>
      </dsp:txXfrm>
    </dsp:sp>
    <dsp:sp modelId="{81ED9454-4FF1-4D00-B00E-A65929ADB332}">
      <dsp:nvSpPr>
        <dsp:cNvPr id="0" name=""/>
        <dsp:cNvSpPr/>
      </dsp:nvSpPr>
      <dsp:spPr>
        <a:xfrm rot="5400000">
          <a:off x="4588080" y="-2218441"/>
          <a:ext cx="650793" cy="8443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sr-Cyrl-RS" altLang="sr-Latn-RS" sz="14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IPАRD Prоgrаm 2014-2020</a:t>
          </a:r>
          <a:endParaRPr kumimoji="0" lang="sr-Latn-RS" sz="1400" b="1" i="0" u="none" strike="noStrike" kern="1200" cap="none" normalizeH="0" baseline="0" dirty="0">
            <a:ln/>
            <a:solidFill>
              <a:schemeClr val="accent1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Definiše mere podrške poljoprivredi (Instrument pred pristupne pomoći EU za ruralni razvoj)</a:t>
          </a:r>
          <a:endParaRPr lang="sr-Latn-RS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691905" y="1709503"/>
        <a:ext cx="8411376" cy="58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8FBB-D7CA-441D-BF85-0931267CDA52}" type="datetimeFigureOut">
              <a:rPr lang="sr-Latn-RS" smtClean="0"/>
              <a:t>21.4.2017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AABE-B41E-4075-8896-2D01E766E2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459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C046-EBBA-4186-B121-29EEAC5409FD}" type="slidenum">
              <a:rPr lang="sr-Latn-RS" smtClean="0">
                <a:solidFill>
                  <a:prstClr val="black"/>
                </a:solidFill>
              </a:rPr>
              <a:pPr/>
              <a:t>1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85C0C-422A-4EF8-9D71-CC33AE4A580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2A286B0-3E4E-44F0-8935-BC1FA148170F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271B0-5FFF-43D5-8256-0EAD9699471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F92DA5B-9FA7-4DE7-B2DF-D4306354826E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E8A87-30E8-42FE-AD02-65DC030A66B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6054534-2B27-4D44-9D61-55C55CEBE9D2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DBEB21-3D98-4DD2-AB09-A3FF7BD37DD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E5B4E13-E592-4725-AFD2-F69326D7C54E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16C93C-AF9F-45CC-87A6-FDB408F5551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4BC0095-000D-428E-9D1D-2CDAD1D5F49A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733EB2-E43F-4F75-8D63-E716914A448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AC8B8C5-3FD4-4B3D-9A2A-700D92A61830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2B526F-31F0-42FB-842C-1128956E5A3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F4148A-8915-4506-8855-61FD418FC55C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F960E-A696-488C-9F69-C7CDC3FE452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C250E59-29BC-4D32-ADDB-0C9B4C352DE6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29E26F6-76ED-4C98-A7DB-4B389274A4C4}" type="slidenum">
              <a:rPr lang="en-US" altLang="sr-Latn-RS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sr-Latn-R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A894B8-DC21-4503-B96B-705FCBC47AA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FB779E5-A7C4-442D-B5CD-096E01974A63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E6D17C-1D71-41F5-B543-B302CE63DD0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31B96C-18AA-4F46-AC09-FB7F10B272AD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83B06-BB3E-432E-A1A4-F4B505D6BB8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88B6F69-1D98-474C-A78F-CE6F5748312F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8041F-476D-47F6-9E24-D0C768793D8E}" type="slidenum">
              <a:rPr lang="de-DE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sr-Latn-R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000333-798B-4E1F-8C2A-E850047A247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66529A-04A2-45D8-9238-2CB233C15578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466B1-E453-449F-82C2-CC230EAD8AF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DFB76D0-AB48-4199-A4AF-BC5E566162B2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B838F-3E24-4E20-8261-F2A641F5E57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39294E0-924A-4D8B-96ED-64C5662887BF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682351-9DC6-43DF-9925-C6769C9BE83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6B03294-7E5C-465A-843F-8110FF76BE24}" type="slidenum">
              <a:rPr lang="en-US" altLang="en-US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0B0E-4BD8-46D8-9DE2-B1A91EC7055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9CD1-0AFD-4335-9A7B-4182BF67678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E54A-6E11-4545-840B-A59431DF9BF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r-Latn-RS" dirty="0"/>
              <a:t>Na istoku nešto novo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sr-Latn-RS" dirty="0"/>
              <a:t>Beograd, 2 decembar 2010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95" name="Picture 23" descr="pozadina-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</p:spPr>
      </p:pic>
      <p:pic>
        <p:nvPicPr>
          <p:cNvPr id="3096" name="Picture 24" descr="logo-za-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9600"/>
            <a:ext cx="1752600" cy="176212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A86A3E-F2A0-4BB9-920A-94AB6D966F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RS" dirty="0"/>
              <a:t>8,1 % teritorije Srbije</a:t>
            </a:r>
          </a:p>
          <a:p>
            <a:pPr lvl="0"/>
            <a:r>
              <a:rPr lang="sr-Latn-RS" dirty="0"/>
              <a:t>Grad Zaječar i opštine: Majdanpek, Negotin, Bor, Kladovo, Sokobanja, Knjaževac i Boljevac,</a:t>
            </a:r>
          </a:p>
          <a:p>
            <a:pPr lvl="0"/>
            <a:r>
              <a:rPr lang="sr-Latn-RS" dirty="0"/>
              <a:t>263 naselja</a:t>
            </a:r>
          </a:p>
          <a:p>
            <a:pPr lvl="0"/>
            <a:r>
              <a:rPr lang="sr-Latn-CS" dirty="0"/>
              <a:t>O</a:t>
            </a:r>
            <a:r>
              <a:rPr lang="sr-Latn-RS" dirty="0"/>
              <a:t>ko 286.000 stanovnika</a:t>
            </a:r>
            <a:endParaRPr lang="sr-Latn-CS" dirty="0"/>
          </a:p>
        </p:txBody>
      </p:sp>
      <p:pic>
        <p:nvPicPr>
          <p:cNvPr id="8" name="Picture 5" descr="Srbija_istoc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3537"/>
            <a:ext cx="4038599" cy="454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3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lang="sr-Latn-CS" sz="1000" smtClean="0"/>
            </a:lvl1pPr>
          </a:lstStyle>
          <a:p>
            <a:pPr lvl="0"/>
            <a:endParaRPr lang="en-US" dirty="0"/>
          </a:p>
          <a:p>
            <a:r>
              <a:rPr lang="sr-Latn-CS" sz="1100" dirty="0">
                <a:latin typeface="+mn-lt"/>
                <a:ea typeface="Times New Roman"/>
              </a:rPr>
              <a:t>Timočka krajina je region raznolikosti. Samo u Timočkoj krajini istog dana možete:</a:t>
            </a:r>
            <a:endParaRPr lang="sr-Latn-CS" sz="1000" dirty="0">
              <a:latin typeface="Times New Roman"/>
              <a:ea typeface="Times New Roman"/>
            </a:endParaRPr>
          </a:p>
          <a:p>
            <a:pPr lvl="0"/>
            <a:endParaRPr lang="sr-Latn-CS" sz="1100" dirty="0">
              <a:latin typeface="+mn-lt"/>
              <a:ea typeface="Times New Roman"/>
            </a:endParaRPr>
          </a:p>
          <a:p>
            <a:pPr lvl="0"/>
            <a:r>
              <a:rPr lang="sr-Latn-CS" sz="1100" dirty="0">
                <a:latin typeface="+mn-lt"/>
                <a:ea typeface="Times New Roman"/>
              </a:rPr>
              <a:t>da pecate ili jedrite na Dunavu, relaksirate se u nekoj od banja ili skijate na nekom od </a:t>
            </a:r>
            <a:r>
              <a:rPr lang="sr-Latn-CS" sz="1100" dirty="0" err="1">
                <a:latin typeface="+mn-lt"/>
                <a:ea typeface="Times New Roman"/>
              </a:rPr>
              <a:t>skijališta</a:t>
            </a:r>
            <a:r>
              <a:rPr lang="sr-Latn-CS" sz="1100" dirty="0">
                <a:latin typeface="+mn-lt"/>
                <a:ea typeface="Times New Roman"/>
              </a:rPr>
              <a:t>, </a:t>
            </a:r>
            <a:endParaRPr lang="sr-Latn-CS" sz="1000" dirty="0">
              <a:latin typeface="Times New Roman"/>
              <a:ea typeface="Times New Roman"/>
            </a:endParaRPr>
          </a:p>
          <a:p>
            <a:pPr lvl="0"/>
            <a:r>
              <a:rPr lang="sr-Latn-CS" sz="1100" dirty="0">
                <a:latin typeface="+mn-lt"/>
                <a:ea typeface="Times New Roman"/>
              </a:rPr>
              <a:t>biti na najnižoj tački Srbije i </a:t>
            </a:r>
            <a:r>
              <a:rPr lang="sr-Latn-CS" sz="1100" dirty="0" err="1">
                <a:latin typeface="+mn-lt"/>
                <a:ea typeface="Times New Roman"/>
              </a:rPr>
              <a:t>nadmorskoj</a:t>
            </a:r>
            <a:r>
              <a:rPr lang="sr-Latn-CS" sz="1100" dirty="0">
                <a:latin typeface="+mn-lt"/>
                <a:ea typeface="Times New Roman"/>
              </a:rPr>
              <a:t> visini od svega 32m u </a:t>
            </a:r>
            <a:r>
              <a:rPr lang="sr-Latn-CS" sz="1100" dirty="0" err="1">
                <a:latin typeface="+mn-lt"/>
                <a:ea typeface="Times New Roman"/>
              </a:rPr>
              <a:t>Negotinskoj</a:t>
            </a:r>
            <a:r>
              <a:rPr lang="sr-Latn-CS" sz="1100" dirty="0">
                <a:latin typeface="+mn-lt"/>
                <a:ea typeface="Times New Roman"/>
              </a:rPr>
              <a:t> niziji i na najvišem vrhu Srbije (2.169 m) na Staroj planini.</a:t>
            </a:r>
            <a:endParaRPr lang="sr-Latn-CS" sz="1000" dirty="0">
              <a:latin typeface="Times New Roman"/>
              <a:ea typeface="Times New Roman"/>
            </a:endParaRPr>
          </a:p>
          <a:p>
            <a:endParaRPr lang="sr-Latn-CS" sz="1100" dirty="0">
              <a:latin typeface="+mn-lt"/>
              <a:ea typeface="Times New Roman"/>
            </a:endParaRPr>
          </a:p>
          <a:p>
            <a:r>
              <a:rPr lang="sr-Latn-CS" sz="1100" dirty="0">
                <a:latin typeface="+mn-lt"/>
                <a:ea typeface="Times New Roman"/>
              </a:rPr>
              <a:t>Timočka krajina je region raznolikosti. Samo u Timočkoj krajini istog dana možete:</a:t>
            </a:r>
            <a:endParaRPr lang="sr-Latn-CS" sz="1000" dirty="0">
              <a:latin typeface="Times New Roman"/>
              <a:ea typeface="Times New Roman"/>
            </a:endParaRPr>
          </a:p>
          <a:p>
            <a:pPr lvl="0"/>
            <a:r>
              <a:rPr lang="sr-Latn-CS" sz="1100" dirty="0">
                <a:latin typeface="+mn-lt"/>
                <a:ea typeface="Times New Roman"/>
              </a:rPr>
              <a:t>da pecate ili jedrite na Dunavu, relaksirate se u nekoj od banja ili skijate na nekom od </a:t>
            </a:r>
            <a:r>
              <a:rPr lang="sr-Latn-CS" sz="1100" dirty="0" err="1">
                <a:latin typeface="+mn-lt"/>
                <a:ea typeface="Times New Roman"/>
              </a:rPr>
              <a:t>skijališta</a:t>
            </a:r>
            <a:r>
              <a:rPr lang="sr-Latn-CS" sz="1100" dirty="0">
                <a:latin typeface="+mn-lt"/>
                <a:ea typeface="Times New Roman"/>
              </a:rPr>
              <a:t>, </a:t>
            </a:r>
            <a:endParaRPr lang="sr-Latn-CS" sz="1000" dirty="0">
              <a:latin typeface="Times New Roman"/>
              <a:ea typeface="Times New Roman"/>
            </a:endParaRPr>
          </a:p>
          <a:p>
            <a:pPr lvl="0"/>
            <a:r>
              <a:rPr lang="sr-Latn-CS" sz="1100" dirty="0">
                <a:latin typeface="+mn-lt"/>
                <a:ea typeface="Times New Roman"/>
              </a:rPr>
              <a:t>biti na najnižoj tački Srbije i </a:t>
            </a:r>
            <a:r>
              <a:rPr lang="sr-Latn-CS" sz="1100" dirty="0" err="1">
                <a:latin typeface="+mn-lt"/>
                <a:ea typeface="Times New Roman"/>
              </a:rPr>
              <a:t>nadmorskoj</a:t>
            </a:r>
            <a:r>
              <a:rPr lang="sr-Latn-CS" sz="1100" dirty="0">
                <a:latin typeface="+mn-lt"/>
                <a:ea typeface="Times New Roman"/>
              </a:rPr>
              <a:t> visini od svega 32m u </a:t>
            </a:r>
            <a:r>
              <a:rPr lang="sr-Latn-CS" sz="1100" dirty="0" err="1">
                <a:latin typeface="+mn-lt"/>
                <a:ea typeface="Times New Roman"/>
              </a:rPr>
              <a:t>Negotinskoj</a:t>
            </a:r>
            <a:r>
              <a:rPr lang="sr-Latn-CS" sz="1100" dirty="0">
                <a:latin typeface="+mn-lt"/>
                <a:ea typeface="Times New Roman"/>
              </a:rPr>
              <a:t> niziji i na najvišem vrhu Srbije (2.169 m) na Staroj planini.</a:t>
            </a:r>
            <a:endParaRPr lang="sr-Latn-CS" sz="1000" dirty="0">
              <a:latin typeface="Times New Roman"/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4F690-2466-449A-8583-D0B9E5CF9A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BC75-FE1E-4E1D-8DB0-F5791464FB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F1B79-08D6-49F1-95BF-1CC35D9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7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4483F-8F1D-4A99-BBBF-43D9D78BE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0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841CA-D085-4F46-9EAD-FC4ACA7EE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87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FB5B-305D-4F46-8394-80FE310B7C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E589-1F82-457C-94A2-EE45ED568C4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5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DEB5-F169-4825-BC3A-15FCA0108E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6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5DF8-1AC0-446E-A5F1-5F7779829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D8EFA-CB62-4519-83E8-6C6DB2704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09C2-A5C0-4FD2-8AB8-FEE75AEB122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3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809B-5891-4A74-A80E-24F78B28B04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5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1097-6A16-4F34-91C2-1FC59F85B94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8446-D441-4324-AC35-F5744E737FD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A01A-4BF2-4891-A7B1-BBE15962CD0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B530-751C-46D6-86FF-D3E810260B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326B-5B5F-4172-A889-CB135262EF8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99B11-6239-4B51-A6E9-7587F4CEF10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1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Naslov slajda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5255A-7A60-45D1-A64E-B39F8F243720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 descr="pozadina-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</p:spPr>
      </p:pic>
      <p:pic>
        <p:nvPicPr>
          <p:cNvPr id="1032" name="Picture 8" descr="logo-za-p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304800"/>
            <a:ext cx="11366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442" y="3429793"/>
            <a:ext cx="7391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b="1" noProof="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r-Latn-CS" b="1" noProof="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r-Latn-CS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r-Latn-CS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r-Latn-RS" b="1" dirty="0"/>
              <a:t>“Kako dobiti bespovratna sredstva od IPARD-a?“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sr-Latn-R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r-Latn-RS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r-Latn-CS" noProof="0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r-Latn-CS" noProof="0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r-Latn-CS" noProof="0" dirty="0"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53693"/>
            <a:ext cx="6107484" cy="1143000"/>
          </a:xfrm>
        </p:spPr>
        <p:txBody>
          <a:bodyPr>
            <a:normAutofit/>
          </a:bodyPr>
          <a:lstStyle/>
          <a:p>
            <a:endParaRPr lang="sr-Latn-R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i="1" dirty="0" err="1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Zaječar</a:t>
            </a:r>
            <a:r>
              <a:rPr lang="sr-Latn-RS" sz="2000" i="1" dirty="0">
                <a:solidFill>
                  <a:srgbClr val="002060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i="1" dirty="0">
                <a:solidFill>
                  <a:srgbClr val="002060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21.</a:t>
            </a:r>
            <a:r>
              <a:rPr lang="sr-Latn-RS" sz="2000" i="1" dirty="0">
                <a:solidFill>
                  <a:srgbClr val="002060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april</a:t>
            </a:r>
            <a:r>
              <a:rPr lang="sr-Latn-RS" sz="2000" i="1" dirty="0">
                <a:solidFill>
                  <a:srgbClr val="002060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 201</a:t>
            </a:r>
            <a:r>
              <a:rPr lang="en-US" sz="2000" i="1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7</a:t>
            </a:r>
            <a:endParaRPr lang="en-US" sz="2000" i="1" dirty="0">
              <a:solidFill>
                <a:srgbClr val="002060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0" y="533400"/>
            <a:ext cx="2196638" cy="11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stodorov\AppData\Local\Microsoft\Windows\INetCache\Content.Word\Vektorski logo Fondacija (srp-en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9195" r="9358" b="17781"/>
          <a:stretch/>
        </p:blipFill>
        <p:spPr bwMode="auto">
          <a:xfrm>
            <a:off x="4267201" y="533400"/>
            <a:ext cx="2590800" cy="1113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7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8938" y="47625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sz="2800" b="1" dirty="0">
                <a:solidFill>
                  <a:srgbClr val="002060"/>
                </a:solidFill>
                <a:cs typeface="Arial" charset="0"/>
              </a:rPr>
              <a:t>Мере ИПАРД програма</a:t>
            </a:r>
            <a:endParaRPr lang="en-GB" sz="2800" b="1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013" y="1124744"/>
            <a:ext cx="78486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</a:rPr>
              <a:t>Прва фаза: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Инвестиције у физичку имовину пољопривредних газдинстава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Инвестиције у прераду и маркетинг пољопривредних производа и производа рибарства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Диверсификација пољопривредних газдинстава и развој пословања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Техничка помоћ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</a:rPr>
              <a:t>Друга фаза: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Спровођење локалних стратегија руралног развоја – </a:t>
            </a:r>
            <a:r>
              <a:rPr lang="ru-RU" sz="2200" i="1" dirty="0">
                <a:solidFill>
                  <a:srgbClr val="002060"/>
                </a:solidFill>
              </a:rPr>
              <a:t>LEADER</a:t>
            </a:r>
            <a:r>
              <a:rPr lang="ru-RU" sz="2200" dirty="0">
                <a:solidFill>
                  <a:srgbClr val="002060"/>
                </a:solidFill>
              </a:rPr>
              <a:t> приступ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Агро-еколошко-климатске мере и мера органске производње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23850" y="539750"/>
            <a:ext cx="8294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5475" indent="-6254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 dirty="0">
                <a:solidFill>
                  <a:srgbClr val="002060"/>
                </a:solidFill>
                <a:latin typeface="Calibri"/>
                <a:cs typeface="Arial" charset="0"/>
              </a:rPr>
              <a:t>Мера „Инвестиције у </a:t>
            </a:r>
            <a:r>
              <a:rPr lang="ru-RU" altLang="en-US" sz="2800" b="1" dirty="0" smtClean="0">
                <a:solidFill>
                  <a:srgbClr val="002060"/>
                </a:solidFill>
                <a:latin typeface="Calibri"/>
                <a:cs typeface="Arial" charset="0"/>
              </a:rPr>
              <a:t>физичку имовину  </a:t>
            </a:r>
            <a:r>
              <a:rPr lang="ru-RU" altLang="en-US" sz="2800" b="1" dirty="0">
                <a:solidFill>
                  <a:srgbClr val="002060"/>
                </a:solidFill>
                <a:latin typeface="Calibri"/>
                <a:cs typeface="Arial" charset="0"/>
              </a:rPr>
              <a:t>пољопривредних газдинстава“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1513"/>
            <a:ext cx="6858000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90233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6725" y="2133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sz="3600" b="1" dirty="0">
                <a:solidFill>
                  <a:srgbClr val="002060"/>
                </a:solidFill>
                <a:cs typeface="Arial" charset="0"/>
              </a:rPr>
              <a:t>СПЕЦИФИЧНИ КРИТЕРИЈУМИ ПРИХВАТЉИВОСТИ ПО СЕКТОРИМА</a:t>
            </a:r>
          </a:p>
        </p:txBody>
      </p:sp>
    </p:spTree>
    <p:extLst>
      <p:ext uri="{BB962C8B-B14F-4D97-AF65-F5344CB8AC3E}">
        <p14:creationId xmlns:p14="http://schemas.microsoft.com/office/powerpoint/2010/main" val="22498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916238" y="292100"/>
            <a:ext cx="2871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sz="2400" b="1" dirty="0">
                <a:solidFill>
                  <a:srgbClr val="002060"/>
                </a:solidFill>
                <a:cs typeface="Arial" charset="0"/>
              </a:rPr>
              <a:t>Производња млека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238" y="868363"/>
            <a:ext cx="610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20 до 300 крава: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263" y="1412875"/>
            <a:ext cx="8348662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Инвестиције у изградњу/реконструкцију и/или у опрему: </a:t>
            </a:r>
          </a:p>
          <a:p>
            <a:pPr marL="720000" indent="-2880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за штале за музне краве, укључујући опрему за објекте за производњу млека, опрему за мужу, опрему за хлађење млека и складишне објекте на газдинству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720000" indent="-2880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у објекте и опрему за управљање отпадом, третман отпадних вода, као и опрему за спречавање загађења ваздуха, </a:t>
            </a:r>
          </a:p>
          <a:p>
            <a:pPr marL="720000" indent="-2880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складишне капацитете за стајњак, укључујући специфичну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опрему за објекте за манипулацију и коришћење сточне хране и стајњака</a:t>
            </a:r>
            <a:r>
              <a:rPr lang="en-US" dirty="0">
                <a:solidFill>
                  <a:srgbClr val="002060"/>
                </a:solidFill>
              </a:rPr>
              <a:t>;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Инвестиције у пољопривредну механизацију (укључујући тракторе до 100 kW) и опрему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Инвестиције у производњу енергије из обновљивих извора на газдинству.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575" y="4652963"/>
            <a:ext cx="77247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преко 300 крава: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325" y="5157192"/>
            <a:ext cx="82296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Изградња/реконструкција капацитета за складиштење стајњака и/или набавка специфичне опреме и механизације за манипулацију и коришћење стајњака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Инвестиције у производњу енергије из обновљивих извора на газдинству. </a:t>
            </a:r>
          </a:p>
        </p:txBody>
      </p:sp>
    </p:spTree>
    <p:extLst>
      <p:ext uri="{BB962C8B-B14F-4D97-AF65-F5344CB8AC3E}">
        <p14:creationId xmlns:p14="http://schemas.microsoft.com/office/powerpoint/2010/main" val="39394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650" y="220663"/>
            <a:ext cx="26908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400" b="1" dirty="0">
                <a:solidFill>
                  <a:srgbClr val="002060"/>
                </a:solidFill>
              </a:rPr>
              <a:t>Производња меса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692150"/>
            <a:ext cx="8569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20 до 1.000 говеда/150 до 1.000 оваца или коза/ 100 до 10.000 свиња/ 4.000 до 50.000 бројлера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484313"/>
            <a:ext cx="8351838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rgbClr val="002060"/>
                </a:solidFill>
              </a:rPr>
              <a:t>Инвестиције у изградњу/реконструкцију и/или опрему за: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rgbClr val="002060"/>
                </a:solidFill>
              </a:rPr>
              <a:t>штале, 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rgbClr val="002060"/>
                </a:solidFill>
              </a:rPr>
              <a:t>објекте за управљање отпадом, третман отпадних вода, опрему за спречавање загађења ваздуха, 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rgbClr val="002060"/>
                </a:solidFill>
              </a:rPr>
              <a:t>складишне капацитете за стајњак, укључујући специфичну опрему за објекте за </a:t>
            </a:r>
            <a:r>
              <a:rPr lang="sr-Cyrl-RS" sz="1900" dirty="0">
                <a:solidFill>
                  <a:srgbClr val="002060"/>
                </a:solidFill>
              </a:rPr>
              <a:t>манипулацију </a:t>
            </a:r>
            <a:r>
              <a:rPr lang="ru-RU" sz="1900" dirty="0">
                <a:solidFill>
                  <a:srgbClr val="002060"/>
                </a:solidFill>
              </a:rPr>
              <a:t>и коришћење сточне хране и стајњака,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rgbClr val="002060"/>
                </a:solidFill>
              </a:rPr>
              <a:t>специјализована опрема за транспорт стајњака;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rgbClr val="002060"/>
                </a:solidFill>
              </a:rPr>
              <a:t>Улагање у опрему и механизацију (укључујући тракторе до 100 kW)</a:t>
            </a:r>
            <a:r>
              <a:rPr lang="en-US" sz="1900" dirty="0">
                <a:solidFill>
                  <a:srgbClr val="002060"/>
                </a:solidFill>
              </a:rPr>
              <a:t>;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rgbClr val="002060"/>
                </a:solidFill>
              </a:rPr>
              <a:t>Инвестиције у производњу енергије из обновљивих извора на газдинству.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038" y="4344988"/>
            <a:ext cx="8569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преко 1.000 говеда, оваца или коза/ преко 10.000 свиња/ преко 50.000 бројлера по турнусу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5084763"/>
            <a:ext cx="856932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rgbClr val="002060"/>
                </a:solidFill>
              </a:rPr>
              <a:t>Изградња/реконструкција капацитета за складиштење стајњака и/или набавка специфичне опреме и механизације за манипулацију и коришћење стајњака</a:t>
            </a:r>
            <a:r>
              <a:rPr lang="en-US" sz="1900" dirty="0">
                <a:solidFill>
                  <a:srgbClr val="002060"/>
                </a:solidFill>
              </a:rPr>
              <a:t>;</a:t>
            </a:r>
            <a:endParaRPr lang="ru-RU" sz="1900" dirty="0">
              <a:solidFill>
                <a:srgbClr val="00206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rgbClr val="002060"/>
                </a:solidFill>
              </a:rPr>
              <a:t>Инвестиције у производњу енергије из обновљивих извора на газдинству. </a:t>
            </a:r>
          </a:p>
        </p:txBody>
      </p:sp>
    </p:spTree>
    <p:extLst>
      <p:ext uri="{BB962C8B-B14F-4D97-AF65-F5344CB8AC3E}">
        <p14:creationId xmlns:p14="http://schemas.microsoft.com/office/powerpoint/2010/main" val="3607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79425" y="576263"/>
            <a:ext cx="8135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5475" indent="-6254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Остали усеви (житарице, уљарице, шећерна репа)</a:t>
            </a:r>
            <a:endParaRPr lang="en-US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8" y="1352550"/>
            <a:ext cx="8135937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2 до 50 ha земљишта под усевима: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350" y="1844675"/>
            <a:ext cx="81359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</a:rPr>
              <a:t>Куповина трактора (до 100 kW), машина 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осим комбајна;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</a:rPr>
              <a:t>Изградња складишних објеката и опрема.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350" y="3109913"/>
            <a:ext cx="81359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50 до 100 ha земљишта под усевима: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813" y="3573463"/>
            <a:ext cx="77755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</a:rPr>
              <a:t>Куповина механизације и машина за пољопривредну производњу (осим комбајна);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</a:rPr>
              <a:t>Изградња складишних објеката и опреме.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788" y="4829175"/>
            <a:ext cx="7921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</a:rPr>
              <a:t>Пољопривредна газдинства са преко 100 ha земљишта под усевима: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175" y="5229225"/>
            <a:ext cx="7850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</a:rPr>
              <a:t>Изградња, проширење, реновирање, модернизација и опремање складишних капацитета.</a:t>
            </a:r>
          </a:p>
        </p:txBody>
      </p:sp>
    </p:spTree>
    <p:extLst>
      <p:ext uri="{BB962C8B-B14F-4D97-AF65-F5344CB8AC3E}">
        <p14:creationId xmlns:p14="http://schemas.microsoft.com/office/powerpoint/2010/main" val="26992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630488" y="223838"/>
            <a:ext cx="388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25475" indent="-6254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400" b="1" dirty="0">
                <a:solidFill>
                  <a:srgbClr val="002060"/>
                </a:solidFill>
                <a:cs typeface="Arial" charset="0"/>
              </a:rPr>
              <a:t>Производња воћа и поврћа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288" y="706438"/>
            <a:ext cx="84978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u="sng" dirty="0">
                <a:solidFill>
                  <a:srgbClr val="002060"/>
                </a:solidFill>
              </a:rPr>
              <a:t>Пољопривреда газдинства са 2-20 ha јагодичастог воћа и 5-100 ha другог воћа:</a:t>
            </a:r>
            <a:r>
              <a:rPr lang="ru-RU" sz="2000" b="1" u="sng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588" y="1171575"/>
            <a:ext cx="8496300" cy="244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Куповина трактора (до 100 kW), машине и опреме;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Изградња/проширење/реновирање/модернизација пластеника или стакленика, као и набавка опреме и/или материјала за производњу воћа, цвећа и расада;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Инвестиције у изградњу и/или реконструкцију и/или у опрему за објекте за складиштење воћа; укључујући УЛО хладњаче;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Инвестиције у системе за заштиту воћњака од града (укључујући рачунарску опрему);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Улагање у системе за наводњавање користећи: подземне воде (вода из извора или врела), и површинске воде (повлачења из река, језера и акумулација), укључујући пумпе, цеви, вентиле и прскалице.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225" y="3624263"/>
            <a:ext cx="83534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</a:rPr>
              <a:t>Пољопривредна газдинства са </a:t>
            </a:r>
            <a:r>
              <a:rPr lang="sr-Cyrl-RS" b="1" u="sng" dirty="0" smtClean="0">
                <a:solidFill>
                  <a:srgbClr val="002060"/>
                </a:solidFill>
              </a:rPr>
              <a:t>0,5 ха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 пластеника/стакленика</a:t>
            </a:r>
            <a:r>
              <a:rPr lang="ru-RU" b="1" u="sng" dirty="0">
                <a:solidFill>
                  <a:srgbClr val="002060"/>
                </a:solidFill>
              </a:rPr>
              <a:t>, или 0,5–50 ha отвореног простора за производњу поврћа: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25" y="4365625"/>
            <a:ext cx="8569325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Куповина трактора (до 100 kW), машине и опрема;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Изградња/проширење/реновирање/модернизација пластеника/стакленика, као и набавка опреме и/или материјала за производњу поврћа, цвећа и расада;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Инвестиције у системе за наводњавање (отворено поље) поврћа користећи подземне и површинске воде;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Инвестиције у изградњу/реконструкцију/опрему за објекте за складиштење поврћа; укључујући УЛО хладњаче;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 Изградња система за наводњавање, укључујући пумпе, цеви, вентилe и прскалицe.</a:t>
            </a:r>
          </a:p>
        </p:txBody>
      </p:sp>
    </p:spTree>
    <p:extLst>
      <p:ext uri="{BB962C8B-B14F-4D97-AF65-F5344CB8AC3E}">
        <p14:creationId xmlns:p14="http://schemas.microsoft.com/office/powerpoint/2010/main" val="759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617788" y="376238"/>
            <a:ext cx="3929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800" b="1" dirty="0">
                <a:solidFill>
                  <a:srgbClr val="002060"/>
                </a:solidFill>
                <a:cs typeface="Arial" charset="0"/>
              </a:rPr>
              <a:t>Прихватљиви трошкови</a:t>
            </a: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8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975" y="1125538"/>
            <a:ext cx="7986713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Изградња или унапређење </a:t>
            </a:r>
            <a:r>
              <a:rPr lang="ru-RU" sz="2200" b="1" i="1" u="sng" dirty="0">
                <a:solidFill>
                  <a:srgbClr val="002060"/>
                </a:solidFill>
              </a:rPr>
              <a:t>непокретне имовине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до њене тржишне вредности;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Куповину нових </a:t>
            </a:r>
            <a:r>
              <a:rPr lang="ru-RU" sz="2200" b="1" i="1" u="sng" dirty="0">
                <a:solidFill>
                  <a:srgbClr val="002060"/>
                </a:solidFill>
              </a:rPr>
              <a:t>машина</a:t>
            </a:r>
            <a:r>
              <a:rPr lang="ru-RU" sz="2200" dirty="0">
                <a:solidFill>
                  <a:srgbClr val="002060"/>
                </a:solidFill>
              </a:rPr>
              <a:t> и </a:t>
            </a:r>
            <a:r>
              <a:rPr lang="ru-RU" sz="2200" b="1" i="1" u="sng" dirty="0">
                <a:solidFill>
                  <a:srgbClr val="002060"/>
                </a:solidFill>
              </a:rPr>
              <a:t>опреме</a:t>
            </a:r>
            <a:r>
              <a:rPr lang="ru-RU" sz="2200" dirty="0">
                <a:solidFill>
                  <a:srgbClr val="002060"/>
                </a:solidFill>
              </a:rPr>
              <a:t>, укључујући компјутерске програме, до њихове тржишне вредности;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b="1" i="1" u="sng" dirty="0">
                <a:solidFill>
                  <a:srgbClr val="002060"/>
                </a:solidFill>
              </a:rPr>
              <a:t>Општи трошкови</a:t>
            </a:r>
            <a:r>
              <a:rPr lang="ru-RU" sz="2200" dirty="0">
                <a:solidFill>
                  <a:srgbClr val="002060"/>
                </a:solidFill>
              </a:rPr>
              <a:t>, као што су трошкови: архитекте, инжењера, других консултаната; студија изводљивости; стицање патентних права и лиценци; све до износа од 12% дозвољених трошкова</a:t>
            </a:r>
            <a:r>
              <a:rPr lang="en-US" sz="2200" dirty="0">
                <a:solidFill>
                  <a:srgbClr val="002060"/>
                </a:solidFill>
              </a:rPr>
              <a:t>;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Висина прихватљивих трошкова за израду </a:t>
            </a:r>
            <a:r>
              <a:rPr lang="ru-RU" sz="2200" b="1" i="1" u="sng" dirty="0">
                <a:solidFill>
                  <a:srgbClr val="002060"/>
                </a:solidFill>
              </a:rPr>
              <a:t>бизнис плана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(до милион евра - 5%, од 1-3 милиона - 4%, преко 3 милиона - 3%);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Оправдани трошкови се одређују </a:t>
            </a:r>
            <a:r>
              <a:rPr lang="ru-RU" sz="2200" b="1" i="1" u="sng" dirty="0">
                <a:solidFill>
                  <a:srgbClr val="002060"/>
                </a:solidFill>
              </a:rPr>
              <a:t>без ПДВ</a:t>
            </a:r>
            <a:r>
              <a:rPr lang="ru-RU" sz="2200" dirty="0">
                <a:solidFill>
                  <a:srgbClr val="002060"/>
                </a:solidFill>
              </a:rPr>
              <a:t>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Инвестиције </a:t>
            </a:r>
            <a:r>
              <a:rPr lang="ru-RU" sz="2200" b="1" i="1" u="sng" dirty="0">
                <a:solidFill>
                  <a:srgbClr val="002060"/>
                </a:solidFill>
              </a:rPr>
              <a:t>не могу значајно да се мењају </a:t>
            </a:r>
            <a:r>
              <a:rPr lang="ru-RU" sz="2200" b="1" u="sng" dirty="0">
                <a:solidFill>
                  <a:srgbClr val="002060"/>
                </a:solidFill>
              </a:rPr>
              <a:t>у року од 5 година</a:t>
            </a:r>
            <a:r>
              <a:rPr lang="ru-RU" sz="2200" dirty="0">
                <a:solidFill>
                  <a:srgbClr val="002060"/>
                </a:solidFill>
              </a:rPr>
              <a:t> од коначне исплате од стране ИПАРД агенције.</a:t>
            </a:r>
          </a:p>
        </p:txBody>
      </p:sp>
    </p:spTree>
    <p:extLst>
      <p:ext uri="{BB962C8B-B14F-4D97-AF65-F5344CB8AC3E}">
        <p14:creationId xmlns:p14="http://schemas.microsoft.com/office/powerpoint/2010/main" val="4282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28700" y="476250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Интензитет помоћи и стопа дорпиноса ЕУ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750" y="1196975"/>
            <a:ext cx="80645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002060"/>
                </a:solidFill>
              </a:rPr>
              <a:t>Интензитет помоћи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износи до:</a:t>
            </a:r>
          </a:p>
          <a:p>
            <a:pPr marL="774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b="1" u="sng" dirty="0">
                <a:solidFill>
                  <a:srgbClr val="002060"/>
                </a:solidFill>
              </a:rPr>
              <a:t>60%</a:t>
            </a:r>
            <a:r>
              <a:rPr lang="ru-RU" sz="2200" dirty="0">
                <a:solidFill>
                  <a:srgbClr val="002060"/>
                </a:solidFill>
              </a:rPr>
              <a:t> укупних прихватљивих трошкова,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b="1" u="sng" dirty="0">
                <a:solidFill>
                  <a:srgbClr val="002060"/>
                </a:solidFill>
              </a:rPr>
              <a:t>65%</a:t>
            </a:r>
            <a:r>
              <a:rPr lang="ru-RU" sz="2200" dirty="0">
                <a:solidFill>
                  <a:srgbClr val="002060"/>
                </a:solidFill>
              </a:rPr>
              <a:t> за младе пољопривреднике (млађи од 40 година у тренутку подношења пријаве),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b="1" u="sng" dirty="0">
                <a:solidFill>
                  <a:srgbClr val="002060"/>
                </a:solidFill>
              </a:rPr>
              <a:t>70%</a:t>
            </a:r>
            <a:r>
              <a:rPr lang="ru-RU" sz="2200" dirty="0">
                <a:solidFill>
                  <a:srgbClr val="002060"/>
                </a:solidFill>
              </a:rPr>
              <a:t> у планинским областима.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002060"/>
                </a:solidFill>
              </a:rPr>
              <a:t>Минимални и максимални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износ повраћаја средстава по секторима је следећи: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За </a:t>
            </a:r>
            <a:r>
              <a:rPr lang="ru-RU" sz="2200" b="1" i="1" dirty="0">
                <a:solidFill>
                  <a:srgbClr val="002060"/>
                </a:solidFill>
              </a:rPr>
              <a:t>воће, поврће и остале усеве</a:t>
            </a:r>
            <a:r>
              <a:rPr lang="ru-RU" sz="2200" dirty="0">
                <a:solidFill>
                  <a:srgbClr val="002060"/>
                </a:solidFill>
              </a:rPr>
              <a:t>: </a:t>
            </a:r>
          </a:p>
          <a:p>
            <a:pPr marL="774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мин. </a:t>
            </a:r>
            <a:r>
              <a:rPr lang="ru-RU" sz="2200" u="sng" dirty="0">
                <a:solidFill>
                  <a:srgbClr val="002060"/>
                </a:solidFill>
              </a:rPr>
              <a:t>5</a:t>
            </a:r>
            <a:r>
              <a:rPr lang="ru-RU" sz="2200" u="sng" dirty="0" smtClean="0">
                <a:solidFill>
                  <a:srgbClr val="002060"/>
                </a:solidFill>
              </a:rPr>
              <a:t>.000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евра, макс. </a:t>
            </a:r>
            <a:r>
              <a:rPr lang="ru-RU" sz="2200" u="sng" dirty="0">
                <a:solidFill>
                  <a:srgbClr val="002060"/>
                </a:solidFill>
              </a:rPr>
              <a:t>700.000</a:t>
            </a:r>
            <a:r>
              <a:rPr lang="ru-RU" sz="2200" dirty="0">
                <a:solidFill>
                  <a:srgbClr val="002060"/>
                </a:solidFill>
              </a:rPr>
              <a:t> евра;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2060"/>
                </a:solidFill>
              </a:rPr>
              <a:t>За сектор </a:t>
            </a:r>
            <a:r>
              <a:rPr lang="ru-RU" sz="2200" b="1" i="1" dirty="0">
                <a:solidFill>
                  <a:srgbClr val="002060"/>
                </a:solidFill>
              </a:rPr>
              <a:t>млека и меса</a:t>
            </a:r>
            <a:r>
              <a:rPr lang="ru-RU" sz="2200" dirty="0">
                <a:solidFill>
                  <a:srgbClr val="002060"/>
                </a:solidFill>
              </a:rPr>
              <a:t>:</a:t>
            </a:r>
          </a:p>
          <a:p>
            <a:pPr marL="774900" indent="-3429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 мин. </a:t>
            </a:r>
            <a:r>
              <a:rPr lang="ru-RU" sz="2200" u="sng" dirty="0" smtClean="0">
                <a:solidFill>
                  <a:srgbClr val="002060"/>
                </a:solidFill>
              </a:rPr>
              <a:t>5.000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евра, макс. </a:t>
            </a:r>
            <a:r>
              <a:rPr lang="ru-RU" sz="2200" u="sng" dirty="0">
                <a:solidFill>
                  <a:srgbClr val="002060"/>
                </a:solidFill>
              </a:rPr>
              <a:t>1.000.000</a:t>
            </a:r>
            <a:r>
              <a:rPr lang="ru-RU" sz="2200" dirty="0">
                <a:solidFill>
                  <a:srgbClr val="002060"/>
                </a:solidFill>
              </a:rPr>
              <a:t> евра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Корисник може добити подршку максимално 1,5 милиона евра јавне помоћи из ИПАРД </a:t>
            </a:r>
            <a:r>
              <a:rPr lang="en-US" sz="2200" b="1" dirty="0">
                <a:solidFill>
                  <a:srgbClr val="C00000"/>
                </a:solidFill>
              </a:rPr>
              <a:t>II </a:t>
            </a:r>
            <a:r>
              <a:rPr lang="ru-RU" sz="2200" b="1" dirty="0">
                <a:solidFill>
                  <a:srgbClr val="C00000"/>
                </a:solidFill>
              </a:rPr>
              <a:t>програма.</a:t>
            </a:r>
          </a:p>
        </p:txBody>
      </p:sp>
    </p:spTree>
    <p:extLst>
      <p:ext uri="{BB962C8B-B14F-4D97-AF65-F5344CB8AC3E}">
        <p14:creationId xmlns:p14="http://schemas.microsoft.com/office/powerpoint/2010/main" val="13342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696200" cy="2593975"/>
          </a:xfrm>
        </p:spPr>
        <p:txBody>
          <a:bodyPr/>
          <a:lstStyle/>
          <a:p>
            <a:pPr eaLnBrk="1" hangingPunct="1"/>
            <a:r>
              <a:rPr lang="sr-Cyrl-CS" altLang="en-US" sz="4000" b="1" dirty="0" smtClean="0">
                <a:solidFill>
                  <a:srgbClr val="002060"/>
                </a:solidFill>
                <a:cs typeface="Arial" charset="0"/>
              </a:rPr>
              <a:t>РЕПУБЛИКА СРБИЈА</a:t>
            </a:r>
            <a:br>
              <a:rPr lang="sr-Cyrl-CS" altLang="en-US" sz="40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altLang="en-US" sz="4000" b="1" i="1" dirty="0" smtClean="0">
                <a:solidFill>
                  <a:srgbClr val="002060"/>
                </a:solidFill>
                <a:cs typeface="Arial" charset="0"/>
              </a:rPr>
              <a:t>IPARD</a:t>
            </a:r>
            <a:r>
              <a:rPr lang="en-US" altLang="en-US" sz="40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sr-Cyrl-CS" altLang="en-US" sz="4000" b="1" dirty="0" smtClean="0">
                <a:solidFill>
                  <a:srgbClr val="002060"/>
                </a:solidFill>
                <a:cs typeface="Arial" charset="0"/>
              </a:rPr>
              <a:t>ПРОГРАМ</a:t>
            </a:r>
            <a:r>
              <a:rPr lang="en-US" altLang="en-US" sz="4000" b="1" dirty="0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en-US" altLang="en-US" sz="40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altLang="en-US" sz="4000" b="1" dirty="0" smtClean="0">
                <a:solidFill>
                  <a:srgbClr val="002060"/>
                </a:solidFill>
                <a:cs typeface="Arial" charset="0"/>
              </a:rPr>
              <a:t> 2014-2020  </a:t>
            </a:r>
          </a:p>
        </p:txBody>
      </p:sp>
    </p:spTree>
    <p:extLst>
      <p:ext uri="{BB962C8B-B14F-4D97-AF65-F5344CB8AC3E}">
        <p14:creationId xmlns:p14="http://schemas.microsoft.com/office/powerpoint/2010/main" val="31834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85825" y="980728"/>
            <a:ext cx="8194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Мера </a:t>
            </a:r>
            <a:endParaRPr lang="en-US" sz="2800" b="1" dirty="0">
              <a:solidFill>
                <a:srgbClr val="00206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„Инвестиције у физичку имовину за прераду и маркетинг пољопривредних производа и производа рибарства“</a:t>
            </a:r>
            <a:endParaRPr lang="en-US" sz="28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" name="Picture 8" descr="http://upload.wikimedia.org/wikipedia/en/5/54/ESQUEMPEQUE-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57563"/>
            <a:ext cx="352742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standard.jetsgroup.com/~/media/Images/Standard/CasesReferences/food-processing.ashx?mw=736&amp;bc=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357563"/>
            <a:ext cx="455453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835150" y="333375"/>
            <a:ext cx="5422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ts val="1800"/>
              </a:spcBef>
              <a:spcAft>
                <a:spcPts val="1200"/>
              </a:spcAft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Приоритетни сектори за улагања </a:t>
            </a:r>
            <a:br>
              <a:rPr lang="ru-RU" sz="2800" b="1" dirty="0">
                <a:solidFill>
                  <a:srgbClr val="002060"/>
                </a:solidFill>
                <a:cs typeface="Arial" charset="0"/>
              </a:rPr>
            </a:b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у прераду и маркетинг:</a:t>
            </a:r>
            <a:endParaRPr lang="en-US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50" y="170021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 Млеко и млечни производи,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 Месо и производи од меса,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</a:rPr>
              <a:t> Сектор воћа и поврћа</a:t>
            </a:r>
          </a:p>
        </p:txBody>
      </p:sp>
      <p:pic>
        <p:nvPicPr>
          <p:cNvPr id="5" name="Picture 2" descr="http://product-image.tradeindia.com/00395830/b/1/Dairy-Plant-Equip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88" y="3500438"/>
            <a:ext cx="3311525" cy="25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533" name="Picture 2" descr="http://www.ebaza.rs/slika-800x600-2-6430-industrija-mesa-ravnjanka-kla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119438"/>
            <a:ext cx="23653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www.economistpakistan.com/news/MILK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778250"/>
            <a:ext cx="2471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http://www.hoteliermiddleeast.com/pictures/gallery/Arabian_business/Front%20of%20House/Meat_trade_fu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87463"/>
            <a:ext cx="27019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561975" y="2204864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b="1" dirty="0" smtClean="0">
                <a:solidFill>
                  <a:srgbClr val="072E73"/>
                </a:solidFill>
                <a:latin typeface="Calibri"/>
              </a:rPr>
              <a:t>СПЕЦИФИЧНИ КРИТЕРИЈУМИ ПРИХВАТЉИВОСТИ</a:t>
            </a:r>
            <a:endParaRPr lang="en-US" altLang="sr-Latn-RS" b="1" dirty="0" smtClean="0">
              <a:solidFill>
                <a:srgbClr val="072E7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3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/>
          </p:cNvSpPr>
          <p:nvPr/>
        </p:nvSpPr>
        <p:spPr bwMode="auto">
          <a:xfrm>
            <a:off x="471488" y="1095375"/>
            <a:ext cx="8137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Корисник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мора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бити регистрован у 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Регистру </a:t>
            </a:r>
            <a:r>
              <a:rPr lang="sr-Cyrl-RS" altLang="sr-Latn-RS" sz="2000" dirty="0" smtClean="0">
                <a:solidFill>
                  <a:srgbClr val="008000"/>
                </a:solidFill>
                <a:latin typeface="Calibri"/>
              </a:rPr>
              <a:t>привредних субјеката,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у складу са Законом о ветеринарству (Сл. гласник РС, бр. 91/2005,</a:t>
            </a:r>
            <a:r>
              <a:rPr lang="en-U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30/2010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 и накнадне измене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); 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Корисник мора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имати </a:t>
            </a:r>
            <a:r>
              <a:rPr lang="sr-Cyrl-RS" altLang="sr-Latn-RS" sz="2000" dirty="0" smtClean="0">
                <a:solidFill>
                  <a:srgbClr val="008000"/>
                </a:solidFill>
                <a:latin typeface="Calibri"/>
              </a:rPr>
              <a:t>просечан дневни 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капацитет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од </a:t>
            </a:r>
            <a:r>
              <a:rPr lang="en-US" altLang="sr-Latn-RS" sz="2000" b="1" dirty="0">
                <a:solidFill>
                  <a:srgbClr val="072E73"/>
                </a:solidFill>
                <a:latin typeface="Calibri"/>
              </a:rPr>
              <a:t>3</a:t>
            </a:r>
            <a:r>
              <a:rPr lang="en-US" altLang="sr-Latn-RS" sz="2000" b="1" dirty="0" smtClean="0">
                <a:solidFill>
                  <a:srgbClr val="072E73"/>
                </a:solidFill>
                <a:latin typeface="Calibri"/>
              </a:rPr>
              <a:t>.000</a:t>
            </a:r>
            <a:r>
              <a:rPr lang="sr-Cyrl-RS" altLang="sr-Latn-RS" sz="2000" b="1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000" b="1" dirty="0" smtClean="0">
                <a:solidFill>
                  <a:srgbClr val="072E73"/>
                </a:solidFill>
                <a:latin typeface="Calibri"/>
              </a:rPr>
              <a:t>-</a:t>
            </a:r>
            <a:r>
              <a:rPr lang="sr-Cyrl-RS" altLang="sr-Latn-RS" sz="2000" b="1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000" b="1" dirty="0" smtClean="0">
                <a:solidFill>
                  <a:srgbClr val="072E73"/>
                </a:solidFill>
                <a:latin typeface="Calibri"/>
              </a:rPr>
              <a:t>100.000 литара 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прикупљеног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млека у последњој пословној години пре подношења пријаве. </a:t>
            </a:r>
            <a:endParaRPr lang="en-US" altLang="sr-Latn-RS" sz="2000" dirty="0" smtClean="0">
              <a:solidFill>
                <a:srgbClr val="072E73"/>
              </a:solidFill>
              <a:latin typeface="Calibri"/>
            </a:endParaRPr>
          </a:p>
        </p:txBody>
      </p:sp>
      <p:sp>
        <p:nvSpPr>
          <p:cNvPr id="34820" name="Rectangle 5"/>
          <p:cNvSpPr>
            <a:spLocks/>
          </p:cNvSpPr>
          <p:nvPr/>
        </p:nvSpPr>
        <p:spPr bwMode="auto">
          <a:xfrm>
            <a:off x="1676400" y="561975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200" b="1" i="1" dirty="0" smtClean="0">
                <a:solidFill>
                  <a:srgbClr val="008000"/>
                </a:solidFill>
                <a:latin typeface="Calibri"/>
              </a:rPr>
              <a:t>Прерада млека и маркетинг</a:t>
            </a:r>
            <a:endParaRPr lang="en-US" altLang="sr-Latn-RS" sz="2200" b="1" i="1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34821" name="Rectangle 6"/>
          <p:cNvSpPr>
            <a:spLocks/>
          </p:cNvSpPr>
          <p:nvPr/>
        </p:nvSpPr>
        <p:spPr bwMode="auto">
          <a:xfrm>
            <a:off x="473075" y="3581400"/>
            <a:ext cx="8203381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Корисници морају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бити регистровани у 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Регистру </a:t>
            </a:r>
            <a:r>
              <a:rPr lang="sr-Cyrl-RS" altLang="sr-Latn-RS" sz="2000" dirty="0" smtClean="0">
                <a:solidFill>
                  <a:srgbClr val="008000"/>
                </a:solidFill>
                <a:latin typeface="Calibri"/>
              </a:rPr>
              <a:t>привредних субјеката,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у складу са Законом о ветеринарству (Сл. гласник РС, бр. 91/2005,</a:t>
            </a:r>
            <a:r>
              <a:rPr lang="en-U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30/2010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 и накнадне измене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); 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Latn-CS" altLang="sr-Latn-RS" sz="2000" b="1" dirty="0" smtClean="0">
                <a:solidFill>
                  <a:srgbClr val="072E73"/>
                </a:solidFill>
                <a:latin typeface="Calibri"/>
              </a:rPr>
              <a:t>Кланице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са 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минималним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000" dirty="0" smtClean="0">
                <a:solidFill>
                  <a:srgbClr val="008000"/>
                </a:solidFill>
                <a:latin typeface="Calibri"/>
              </a:rPr>
              <a:t>капацитетом</a:t>
            </a:r>
            <a:r>
              <a:rPr lang="sr-Cyrl-RS" altLang="sr-Latn-RS" sz="20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осам радних сати за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10 говеда, 50 свиња, оваца и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ли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коза, или 5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.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000 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јединки 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живине. </a:t>
            </a:r>
            <a:endParaRPr lang="en-US" altLang="sr-Latn-RS" sz="2000" dirty="0" smtClean="0">
              <a:solidFill>
                <a:srgbClr val="072E73"/>
              </a:solidFill>
              <a:latin typeface="Calibri"/>
            </a:endParaRP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676400" y="31115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200" b="1" i="1" dirty="0" smtClean="0">
                <a:solidFill>
                  <a:srgbClr val="008000"/>
                </a:solidFill>
                <a:latin typeface="Calibri"/>
              </a:rPr>
              <a:t>Прерада меса и маркетинг</a:t>
            </a:r>
            <a:endParaRPr lang="en-US" altLang="sr-Latn-RS" sz="2200" b="1" i="1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1949450" y="530066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200" b="1" i="1" dirty="0" smtClean="0">
                <a:solidFill>
                  <a:srgbClr val="008000"/>
                </a:solidFill>
                <a:latin typeface="Calibri"/>
              </a:rPr>
              <a:t>Прерада воћа и поврћа и маркетинг</a:t>
            </a:r>
            <a:endParaRPr lang="en-US" altLang="sr-Latn-RS" sz="2200" b="1" i="1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34824" name="Rectangle 6"/>
          <p:cNvSpPr>
            <a:spLocks/>
          </p:cNvSpPr>
          <p:nvPr/>
        </p:nvSpPr>
        <p:spPr bwMode="auto">
          <a:xfrm>
            <a:off x="560388" y="5756274"/>
            <a:ext cx="8610600" cy="9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Cyrl-RS" altLang="sr-Latn-RS" sz="2000" dirty="0">
                <a:solidFill>
                  <a:srgbClr val="072E73"/>
                </a:solidFill>
                <a:latin typeface="Calibri"/>
              </a:rPr>
              <a:t>Само микро, мала и средња предузећа су прихватљиви </a:t>
            </a:r>
            <a:r>
              <a:rPr lang="sr-Cyrl-RS" altLang="sr-Latn-RS" sz="2000" dirty="0" smtClean="0">
                <a:solidFill>
                  <a:srgbClr val="072E73"/>
                </a:solidFill>
                <a:latin typeface="Calibri"/>
              </a:rPr>
              <a:t>корисници,    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дефинисано </a:t>
            </a:r>
            <a:r>
              <a:rPr lang="ru-RU" altLang="sr-Latn-RS" sz="2000" dirty="0">
                <a:solidFill>
                  <a:srgbClr val="072E73"/>
                </a:solidFill>
                <a:latin typeface="Calibri"/>
              </a:rPr>
              <a:t>у члану 6. Закона о рачуноводству РС (СГ РС 62/2013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)</a:t>
            </a:r>
            <a:r>
              <a:rPr lang="sr-Latn-RS" altLang="sr-Latn-RS" sz="2000" dirty="0" smtClean="0">
                <a:solidFill>
                  <a:srgbClr val="072E73"/>
                </a:solidFill>
                <a:latin typeface="Calibri"/>
              </a:rPr>
              <a:t>.</a:t>
            </a: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endParaRPr lang="sr-Latn-CS" altLang="sr-Latn-RS" sz="2000" dirty="0">
              <a:solidFill>
                <a:srgbClr val="072E73"/>
              </a:solidFill>
              <a:latin typeface="Calibri"/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FontTx/>
              <a:buNone/>
              <a:defRPr/>
            </a:pP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endParaRPr lang="en-US" altLang="sr-Latn-RS" sz="2000" dirty="0" smtClean="0">
              <a:solidFill>
                <a:srgbClr val="072E7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1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/>
          </p:cNvSpPr>
          <p:nvPr/>
        </p:nvSpPr>
        <p:spPr bwMode="auto">
          <a:xfrm>
            <a:off x="533400" y="6207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800" b="1" dirty="0" smtClean="0">
                <a:solidFill>
                  <a:srgbClr val="002060"/>
                </a:solidFill>
                <a:latin typeface="Calibri"/>
              </a:rPr>
              <a:t>Прихватљиви</a:t>
            </a:r>
            <a:r>
              <a:rPr lang="sr-Cyrl-RS" altLang="sr-Latn-RS" sz="2800" b="1" dirty="0" smtClean="0">
                <a:solidFill>
                  <a:srgbClr val="093D9B"/>
                </a:solidFill>
                <a:latin typeface="Calibri"/>
              </a:rPr>
              <a:t> </a:t>
            </a:r>
            <a:r>
              <a:rPr lang="sr-Cyrl-RS" altLang="sr-Latn-RS" sz="2800" b="1" dirty="0" smtClean="0">
                <a:solidFill>
                  <a:srgbClr val="002060"/>
                </a:solidFill>
                <a:latin typeface="Calibri"/>
              </a:rPr>
              <a:t>трошкови</a:t>
            </a:r>
            <a:endParaRPr lang="en-US" altLang="sr-Latn-RS" sz="2800" b="1" dirty="0" smtClean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5844" name="Rectangle 7"/>
          <p:cNvSpPr>
            <a:spLocks/>
          </p:cNvSpPr>
          <p:nvPr/>
        </p:nvSpPr>
        <p:spPr bwMode="auto">
          <a:xfrm>
            <a:off x="395288" y="1557338"/>
            <a:ext cx="8367712" cy="431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Изградња или унапређење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непокретне имовине, </a:t>
            </a:r>
            <a:r>
              <a:rPr lang="ru-RU" altLang="en-US" sz="2200" dirty="0" smtClean="0">
                <a:solidFill>
                  <a:srgbClr val="002060"/>
                </a:solidFill>
                <a:latin typeface="Calibri"/>
              </a:rPr>
              <a:t>до њене тржишне вредности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;</a:t>
            </a:r>
          </a:p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Куповина нових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машина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 и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опреме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, укључујући компјутерске програме, до њихове тржишне вредности;</a:t>
            </a:r>
          </a:p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Општи трошкови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, као што су трошкови: архитекте, инжењера, других консултаната; студија изводљивости; све до износа од 12% трошкова</a:t>
            </a:r>
            <a:r>
              <a:rPr lang="sr-Latn-RS" altLang="en-US" sz="2200" dirty="0" smtClean="0">
                <a:solidFill>
                  <a:srgbClr val="072E73"/>
                </a:solidFill>
                <a:latin typeface="Calibri"/>
              </a:rPr>
              <a:t>;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 </a:t>
            </a:r>
          </a:p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Висина прихватљивих трошкова за израду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бизнис плана 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(до милион евра - 5%, од 1-3 милиона - 4%, преко 3 милиона - 3%);</a:t>
            </a:r>
          </a:p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Оправдани трошкови се одређују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без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ПДВ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;</a:t>
            </a:r>
          </a:p>
          <a:p>
            <a:pPr lvl="1"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Инвестиције </a:t>
            </a:r>
            <a:r>
              <a:rPr lang="ru-RU" altLang="en-US" sz="2200" dirty="0" smtClean="0">
                <a:solidFill>
                  <a:srgbClr val="008000"/>
                </a:solidFill>
                <a:latin typeface="Calibri"/>
              </a:rPr>
              <a:t>не могу значајно да се мењају у року од 5 година </a:t>
            </a:r>
            <a:r>
              <a:rPr lang="ru-RU" altLang="en-US" sz="2200" dirty="0" smtClean="0">
                <a:solidFill>
                  <a:srgbClr val="072E73"/>
                </a:solidFill>
                <a:latin typeface="Calibri"/>
              </a:rPr>
              <a:t>од коначне исплате од стране ИПАРД агенције</a:t>
            </a:r>
            <a:r>
              <a:rPr lang="sr-Cyrl-RS" altLang="en-US" sz="2200" dirty="0" smtClean="0">
                <a:solidFill>
                  <a:srgbClr val="072E73"/>
                </a:solidFill>
                <a:latin typeface="Calibri"/>
              </a:rPr>
              <a:t>.</a:t>
            </a:r>
            <a:endParaRPr lang="ru-RU" altLang="en-US" sz="2200" dirty="0" smtClean="0">
              <a:solidFill>
                <a:srgbClr val="072E73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Tx/>
              <a:buNone/>
              <a:defRPr/>
            </a:pPr>
            <a:endParaRPr lang="ru-RU" altLang="en-US" sz="2200" dirty="0" smtClean="0">
              <a:solidFill>
                <a:srgbClr val="072E7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8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/>
          </p:cNvSpPr>
          <p:nvPr/>
        </p:nvSpPr>
        <p:spPr bwMode="auto">
          <a:xfrm>
            <a:off x="455613" y="239712"/>
            <a:ext cx="8459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400" b="1" i="1" dirty="0" smtClean="0">
                <a:solidFill>
                  <a:srgbClr val="072E73"/>
                </a:solidFill>
                <a:latin typeface="Calibri"/>
              </a:rPr>
              <a:t>Висина помоћи – удео јавне подршке </a:t>
            </a:r>
            <a:endParaRPr lang="en-US" altLang="sr-Latn-RS" sz="2400" b="1" i="1" dirty="0" smtClean="0">
              <a:solidFill>
                <a:srgbClr val="072E73"/>
              </a:solidFill>
              <a:latin typeface="Calibri"/>
            </a:endParaRP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539552" y="980728"/>
            <a:ext cx="81369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sr-Latn-RS" sz="2400" dirty="0" smtClean="0">
                <a:solidFill>
                  <a:srgbClr val="008000"/>
                </a:solidFill>
                <a:latin typeface="Calibri"/>
              </a:rPr>
              <a:t>Интензитет помоћи: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sr-Latn-RS" sz="2400" b="1" u="sng" dirty="0" smtClean="0">
                <a:solidFill>
                  <a:srgbClr val="072E73"/>
                </a:solidFill>
                <a:latin typeface="Calibri"/>
              </a:rPr>
              <a:t>50%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 укупних прихватљивих трошкова, или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sr-Latn-RS" sz="2400" dirty="0">
                <a:solidFill>
                  <a:srgbClr val="072E73"/>
                </a:solidFill>
                <a:latin typeface="Calibri"/>
              </a:rPr>
              <a:t>И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нвестиције које се односе на складиштење отпада максимални интензитет помоћи може бити већи за </a:t>
            </a:r>
            <a:r>
              <a:rPr lang="ru-RU" altLang="sr-Latn-RS" sz="2400" b="1" u="sng" dirty="0" smtClean="0">
                <a:solidFill>
                  <a:srgbClr val="072E73"/>
                </a:solidFill>
                <a:latin typeface="Calibri"/>
              </a:rPr>
              <a:t>10%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 (максимум </a:t>
            </a:r>
            <a:r>
              <a:rPr lang="ru-RU" altLang="sr-Latn-RS" sz="2400" b="1" u="sng" dirty="0" smtClean="0">
                <a:solidFill>
                  <a:srgbClr val="072E73"/>
                </a:solidFill>
                <a:latin typeface="Calibri"/>
              </a:rPr>
              <a:t>60%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)</a:t>
            </a:r>
          </a:p>
          <a:p>
            <a:pPr algn="ctr" fontAlgn="base">
              <a:spcBef>
                <a:spcPts val="30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ru-RU" altLang="sr-Latn-RS" sz="2400" dirty="0" smtClean="0">
                <a:solidFill>
                  <a:srgbClr val="008000"/>
                </a:solidFill>
                <a:latin typeface="Calibri"/>
              </a:rPr>
              <a:t>Минимални и максимални износи </a:t>
            </a:r>
            <a:r>
              <a:rPr lang="ru-RU" altLang="sr-Latn-RS" sz="2400" dirty="0">
                <a:solidFill>
                  <a:srgbClr val="008000"/>
                </a:solidFill>
                <a:latin typeface="Calibri"/>
              </a:rPr>
              <a:t>повраћаја средстава </a:t>
            </a:r>
            <a:endParaRPr lang="ru-RU" altLang="sr-Latn-RS" sz="2400" dirty="0" smtClean="0">
              <a:solidFill>
                <a:srgbClr val="008000"/>
              </a:solidFill>
              <a:latin typeface="Calibri"/>
            </a:endParaRPr>
          </a:p>
          <a:p>
            <a:pPr marL="342900" indent="-342900" fontAlgn="base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Прерада </a:t>
            </a:r>
            <a:r>
              <a:rPr lang="ru-RU" altLang="sr-Latn-RS" sz="2400" dirty="0">
                <a:solidFill>
                  <a:srgbClr val="072E73"/>
                </a:solidFill>
                <a:latin typeface="Calibri"/>
              </a:rPr>
              <a:t>млека (мин. 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10.000 €; </a:t>
            </a:r>
            <a:r>
              <a:rPr lang="ru-RU" altLang="sr-Latn-RS" sz="2400" dirty="0">
                <a:solidFill>
                  <a:srgbClr val="072E73"/>
                </a:solidFill>
                <a:latin typeface="Calibri"/>
              </a:rPr>
              <a:t>макс. 2.000 .000 €);</a:t>
            </a:r>
          </a:p>
          <a:p>
            <a:pPr marL="265113" indent="-265113" fontAlgn="base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 Прерада меса (мин. 20.000 €; макс. 1 000 000 €);</a:t>
            </a:r>
          </a:p>
          <a:p>
            <a:pPr marL="265113" indent="-265113" fontAlgn="base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 Прерада воћа и поврћа (мин. 10.000 €; макс. 1 000.000 €).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ru-RU" altLang="sr-Latn-RS" sz="1100" b="1" dirty="0" smtClean="0">
              <a:solidFill>
                <a:srgbClr val="C00000"/>
              </a:solidFill>
              <a:latin typeface="Calibri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ru-RU" altLang="sr-Latn-RS" sz="2400" b="1" dirty="0" smtClean="0">
                <a:solidFill>
                  <a:srgbClr val="C00000"/>
                </a:solidFill>
                <a:latin typeface="Calibri"/>
              </a:rPr>
              <a:t>Корисник не може да прими више од </a:t>
            </a:r>
            <a:r>
              <a:rPr lang="ru-RU" altLang="sr-Latn-RS" sz="2400" b="1" dirty="0">
                <a:solidFill>
                  <a:srgbClr val="C00000"/>
                </a:solidFill>
                <a:latin typeface="Calibri"/>
              </a:rPr>
              <a:t>2</a:t>
            </a:r>
            <a:r>
              <a:rPr lang="ru-RU" altLang="sr-Latn-RS" sz="2400" b="1" dirty="0" smtClean="0">
                <a:solidFill>
                  <a:srgbClr val="C00000"/>
                </a:solidFill>
                <a:latin typeface="Calibri"/>
              </a:rPr>
              <a:t> милиона евра јавне подршке у оквиру ИПАРД </a:t>
            </a:r>
            <a:r>
              <a:rPr lang="en-US" altLang="sr-Latn-RS" sz="2400" b="1" dirty="0" smtClean="0">
                <a:solidFill>
                  <a:srgbClr val="C00000"/>
                </a:solidFill>
                <a:latin typeface="Calibri"/>
              </a:rPr>
              <a:t>II </a:t>
            </a:r>
            <a:r>
              <a:rPr lang="ru-RU" altLang="sr-Latn-RS" sz="2400" b="1" dirty="0" smtClean="0">
                <a:solidFill>
                  <a:srgbClr val="C00000"/>
                </a:solidFill>
                <a:latin typeface="Calibri"/>
              </a:rPr>
              <a:t>програма.</a:t>
            </a:r>
            <a:endParaRPr lang="en-US" altLang="sr-Latn-RS" sz="2400" b="1" dirty="0" smtClean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959594" y="620688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sr-Cyrl-RS" altLang="sr-Latn-RS" sz="2800" b="1" dirty="0" smtClean="0">
                <a:solidFill>
                  <a:srgbClr val="008000"/>
                </a:solidFill>
                <a:latin typeface="+mn-lt"/>
              </a:rPr>
              <a:t>Мера „Диверзификација пољопривредних газдинстава и развој пословања“</a:t>
            </a:r>
            <a:endParaRPr lang="en-US" altLang="sr-Latn-RS" sz="2800" b="1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34819" name="Picture 4" descr="seoski-ruralni-turizam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44824"/>
            <a:ext cx="4646613" cy="20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seoski_turizam_100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052638"/>
            <a:ext cx="2514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4bf195f8d24bf1b3b496ca7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4097338"/>
            <a:ext cx="3352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koc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7019"/>
            <a:ext cx="3009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/>
          </p:cNvSpPr>
          <p:nvPr/>
        </p:nvSpPr>
        <p:spPr bwMode="auto">
          <a:xfrm>
            <a:off x="515938" y="1828800"/>
            <a:ext cx="84947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228600" indent="65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sr-Latn-RS" altLang="sr-Latn-RS" sz="200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31" name="Rectangle 4"/>
          <p:cNvSpPr>
            <a:spLocks/>
          </p:cNvSpPr>
          <p:nvPr/>
        </p:nvSpPr>
        <p:spPr bwMode="auto">
          <a:xfrm>
            <a:off x="835025" y="692150"/>
            <a:ext cx="7632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sr-Latn-CS" altLang="sr-Latn-RS" sz="3000" dirty="0" smtClean="0">
                <a:solidFill>
                  <a:srgbClr val="008000"/>
                </a:solidFill>
                <a:latin typeface="Calibri"/>
              </a:rPr>
              <a:t>Ко може да конкурише?</a:t>
            </a:r>
            <a:endParaRPr lang="en-US" altLang="sr-Latn-RS" sz="3000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41988" name="Rectangle 5"/>
          <p:cNvSpPr>
            <a:spLocks/>
          </p:cNvSpPr>
          <p:nvPr/>
        </p:nvSpPr>
        <p:spPr bwMode="auto">
          <a:xfrm>
            <a:off x="395536" y="1484312"/>
            <a:ext cx="8424936" cy="41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360363" indent="-247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dirty="0" smtClean="0">
                <a:solidFill>
                  <a:srgbClr val="072E73"/>
                </a:solidFill>
                <a:latin typeface="Calibri"/>
              </a:rPr>
              <a:t>Регистровани п</a:t>
            </a:r>
            <a:r>
              <a:rPr lang="sr-Latn-CS" altLang="sr-Latn-RS" dirty="0" smtClean="0">
                <a:solidFill>
                  <a:srgbClr val="072E73"/>
                </a:solidFill>
                <a:latin typeface="Calibri"/>
              </a:rPr>
              <a:t>ољопривредници или чланови </a:t>
            </a:r>
            <a:r>
              <a:rPr lang="sr-Cyrl-RS" altLang="sr-Latn-RS" dirty="0" smtClean="0">
                <a:solidFill>
                  <a:srgbClr val="072E73"/>
                </a:solidFill>
                <a:latin typeface="Calibri"/>
              </a:rPr>
              <a:t>пољопривредног  газдинства </a:t>
            </a:r>
            <a:r>
              <a:rPr lang="sr-Latn-CS" altLang="sr-Latn-RS" dirty="0" smtClean="0">
                <a:solidFill>
                  <a:srgbClr val="072E73"/>
                </a:solidFill>
                <a:latin typeface="Calibri"/>
              </a:rPr>
              <a:t>који се баве пољопривредним или непољопривредним активностима на селу; </a:t>
            </a:r>
          </a:p>
          <a:p>
            <a:pPr lvl="2" fontAlgn="base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Cyrl-RS" altLang="sr-Latn-RS" dirty="0">
                <a:solidFill>
                  <a:srgbClr val="072E73"/>
                </a:solidFill>
                <a:latin typeface="Calibri"/>
              </a:rPr>
              <a:t>Микро и мала </a:t>
            </a:r>
            <a:r>
              <a:rPr lang="sr-Cyrl-RS" altLang="sr-Latn-RS" dirty="0" smtClean="0">
                <a:solidFill>
                  <a:srgbClr val="072E73"/>
                </a:solidFill>
                <a:latin typeface="Calibri"/>
              </a:rPr>
              <a:t>приватна правна лица </a:t>
            </a:r>
            <a:r>
              <a:rPr lang="sr-Latn-CS" altLang="sr-Latn-RS" dirty="0">
                <a:solidFill>
                  <a:srgbClr val="072E73"/>
                </a:solidFill>
                <a:latin typeface="Calibri"/>
              </a:rPr>
              <a:t>из руралних </a:t>
            </a:r>
            <a:r>
              <a:rPr lang="sr-Latn-CS" altLang="sr-Latn-RS" dirty="0" smtClean="0">
                <a:solidFill>
                  <a:srgbClr val="072E73"/>
                </a:solidFill>
                <a:latin typeface="Calibri"/>
              </a:rPr>
              <a:t>подручја</a:t>
            </a:r>
            <a:r>
              <a:rPr lang="sr-Cyrl-RS" altLang="sr-Latn-RS" dirty="0" smtClean="0">
                <a:solidFill>
                  <a:srgbClr val="072E73"/>
                </a:solidFill>
                <a:latin typeface="Calibri"/>
              </a:rPr>
              <a:t> – у складу са Законом о рачуноводству РС (</a:t>
            </a:r>
            <a:r>
              <a:rPr lang="ru-RU" altLang="sr-Latn-RS" dirty="0">
                <a:solidFill>
                  <a:srgbClr val="072E73"/>
                </a:solidFill>
                <a:latin typeface="Calibri"/>
              </a:rPr>
              <a:t>СГ РС бр. 62/2013 и његове накнадне </a:t>
            </a:r>
            <a:r>
              <a:rPr lang="ru-RU" altLang="sr-Latn-RS" dirty="0" smtClean="0">
                <a:solidFill>
                  <a:srgbClr val="072E73"/>
                </a:solidFill>
                <a:latin typeface="Calibri"/>
              </a:rPr>
              <a:t>измене)</a:t>
            </a:r>
            <a:r>
              <a:rPr lang="sr-Latn-CS" altLang="sr-Latn-RS" dirty="0" smtClean="0">
                <a:solidFill>
                  <a:srgbClr val="072E73"/>
                </a:solidFill>
                <a:latin typeface="Calibri"/>
              </a:rPr>
              <a:t>.</a:t>
            </a:r>
            <a:r>
              <a:rPr lang="sr-Latn-RS" altLang="sr-Latn-RS" dirty="0" smtClean="0">
                <a:solidFill>
                  <a:srgbClr val="072E73"/>
                </a:solidFill>
                <a:latin typeface="Calibri"/>
              </a:rPr>
              <a:t> </a:t>
            </a:r>
            <a:endParaRPr lang="en-US" altLang="sr-Latn-RS" dirty="0" smtClean="0">
              <a:solidFill>
                <a:srgbClr val="072E73"/>
              </a:solidFill>
              <a:latin typeface="Calibri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884238" y="4149080"/>
            <a:ext cx="7239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3000" dirty="0" smtClean="0">
                <a:solidFill>
                  <a:srgbClr val="008000"/>
                </a:solidFill>
                <a:latin typeface="Calibri"/>
              </a:rPr>
              <a:t>Специфични критеријуми прихватљивости</a:t>
            </a:r>
            <a:endParaRPr lang="en-US" altLang="sr-Latn-RS" sz="3000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828675" y="4797152"/>
            <a:ext cx="723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228600" indent="6508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65113" lvl="2" indent="-265113" algn="just" fontAlgn="base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Latn-CS" altLang="sr-Latn-RS" sz="2400" dirty="0" smtClean="0">
                <a:solidFill>
                  <a:srgbClr val="072E73"/>
                </a:solidFill>
                <a:latin typeface="Calibri"/>
              </a:rPr>
              <a:t>Максималан број лежајева је ограничен на 30 </a:t>
            </a:r>
            <a:r>
              <a:rPr lang="sr-Cyrl-RS" altLang="sr-Latn-RS" sz="2400" dirty="0" smtClean="0">
                <a:solidFill>
                  <a:srgbClr val="072E73"/>
                </a:solidFill>
                <a:latin typeface="Calibri"/>
              </a:rPr>
              <a:t>лежајева по регистрованом кориснику</a:t>
            </a:r>
            <a:r>
              <a:rPr lang="sr-Latn-CS" altLang="sr-Latn-RS" sz="2400" dirty="0" smtClean="0">
                <a:solidFill>
                  <a:srgbClr val="072E73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/>
          </p:cNvSpPr>
          <p:nvPr/>
        </p:nvSpPr>
        <p:spPr bwMode="auto">
          <a:xfrm>
            <a:off x="696913" y="620713"/>
            <a:ext cx="8064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sr-Cyrl-RS" altLang="sr-Latn-RS" sz="2800" dirty="0" smtClean="0">
                <a:solidFill>
                  <a:srgbClr val="008000"/>
                </a:solidFill>
                <a:latin typeface="Calibri"/>
              </a:rPr>
              <a:t>Прихватљиви трошкови</a:t>
            </a:r>
            <a:endParaRPr lang="en-US" altLang="sr-Latn-RS" sz="2800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44035" name="Rectangle 4"/>
          <p:cNvSpPr>
            <a:spLocks/>
          </p:cNvSpPr>
          <p:nvPr/>
        </p:nvSpPr>
        <p:spPr bwMode="auto">
          <a:xfrm>
            <a:off x="395288" y="1196752"/>
            <a:ext cx="8366125" cy="53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Изградња и унапређење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непокретне имовине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;</a:t>
            </a:r>
            <a:r>
              <a:rPr lang="en-U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endParaRPr lang="ru-RU" altLang="sr-Latn-RS" sz="2000" dirty="0" smtClean="0">
              <a:solidFill>
                <a:srgbClr val="072E73"/>
              </a:solidFill>
              <a:latin typeface="Calibri"/>
            </a:endParaRPr>
          </a:p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Куповина нове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опреме и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намештаја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, укључујући и специјалну опрему и намештаја за особе са инвалидитетом и за децу; </a:t>
            </a:r>
          </a:p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Куповина нових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машина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и опреме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за унапређење понуде туристичког места у туристичке и гастрономске сврхе, укључујући </a:t>
            </a:r>
            <a:r>
              <a:rPr lang="ru-RU" altLang="sr-Latn-RS" sz="2000" i="1" dirty="0" smtClean="0">
                <a:solidFill>
                  <a:srgbClr val="008000"/>
                </a:solidFill>
                <a:latin typeface="Calibri"/>
              </a:rPr>
              <a:t>ИТ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хардвер и софтвер </a:t>
            </a:r>
            <a:r>
              <a:rPr lang="ru-RU" altLang="sr-Latn-RS" sz="2000" dirty="0" smtClean="0">
                <a:solidFill>
                  <a:srgbClr val="002060"/>
                </a:solidFill>
                <a:latin typeface="Calibri"/>
              </a:rPr>
              <a:t>до њихове тржишне вредности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;</a:t>
            </a:r>
          </a:p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Инвестиције у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објекте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за рекреацију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као што су игралишта (спољни и унутрашњи простори) и опрема; </a:t>
            </a:r>
          </a:p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Општи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трошкови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, као што су хонорари архитектама, инжењерима и другим консултантима, студије изводљивости, стицање патентних права и лиценци до границе од 12% од укупних прихватљивих трошкова, од којих су трошкови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бизнис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000" dirty="0" smtClean="0">
                <a:solidFill>
                  <a:srgbClr val="008000"/>
                </a:solidFill>
                <a:latin typeface="Calibri"/>
              </a:rPr>
              <a:t>планова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до </a:t>
            </a:r>
            <a:r>
              <a:rPr lang="ru-RU" altLang="sr-Latn-RS" sz="2000" dirty="0">
                <a:solidFill>
                  <a:srgbClr val="072E73"/>
                </a:solidFill>
                <a:latin typeface="Calibri"/>
              </a:rPr>
              <a:t>5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%, али не више од </a:t>
            </a:r>
            <a:r>
              <a:rPr lang="ru-RU" altLang="sr-Latn-RS" sz="2000" dirty="0">
                <a:solidFill>
                  <a:srgbClr val="072E73"/>
                </a:solidFill>
                <a:latin typeface="Calibri"/>
              </a:rPr>
              <a:t>2.000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евра</a:t>
            </a:r>
            <a:r>
              <a:rPr lang="sr-Latn-RS" altLang="sr-Latn-RS" sz="2000" dirty="0" smtClean="0">
                <a:solidFill>
                  <a:srgbClr val="072E73"/>
                </a:solidFill>
                <a:latin typeface="Calibri"/>
              </a:rPr>
              <a:t>.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</a:p>
          <a:p>
            <a:pPr lvl="2"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Инвестиција </a:t>
            </a:r>
            <a:r>
              <a:rPr lang="ru-RU" altLang="sr-Latn-RS" sz="2000" dirty="0">
                <a:solidFill>
                  <a:srgbClr val="072E73"/>
                </a:solidFill>
                <a:latin typeface="Calibri"/>
              </a:rPr>
              <a:t>у </a:t>
            </a:r>
            <a:r>
              <a:rPr lang="ru-RU" altLang="sr-Latn-RS" sz="2000" dirty="0">
                <a:solidFill>
                  <a:srgbClr val="008000"/>
                </a:solidFill>
                <a:latin typeface="Calibri"/>
              </a:rPr>
              <a:t>обновљиве изворе енергије </a:t>
            </a:r>
            <a:r>
              <a:rPr lang="ru-RU" altLang="sr-Latn-RS" sz="2000" dirty="0">
                <a:solidFill>
                  <a:srgbClr val="072E73"/>
                </a:solidFill>
                <a:latin typeface="Calibri"/>
              </a:rPr>
              <a:t>на пољопривредном газдинству (изградња, инсталација и опремање), за сопствене потребе, мора бити део пројекта за </a:t>
            </a: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туризам.</a:t>
            </a:r>
          </a:p>
        </p:txBody>
      </p:sp>
    </p:spTree>
    <p:extLst>
      <p:ext uri="{BB962C8B-B14F-4D97-AF65-F5344CB8AC3E}">
        <p14:creationId xmlns:p14="http://schemas.microsoft.com/office/powerpoint/2010/main" val="39072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/>
          </p:cNvSpPr>
          <p:nvPr/>
        </p:nvSpPr>
        <p:spPr bwMode="auto">
          <a:xfrm>
            <a:off x="446088" y="692150"/>
            <a:ext cx="8115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sr-Cyrl-RS" altLang="sr-Latn-RS" sz="2800" dirty="0" smtClean="0">
                <a:solidFill>
                  <a:srgbClr val="008000"/>
                </a:solidFill>
                <a:latin typeface="Calibri"/>
              </a:rPr>
              <a:t>Висина</a:t>
            </a:r>
            <a:r>
              <a:rPr lang="sr-Cyrl-RS" altLang="sr-Latn-RS" sz="28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sr-Cyrl-RS" altLang="sr-Latn-RS" sz="2800" dirty="0" smtClean="0">
                <a:solidFill>
                  <a:srgbClr val="008000"/>
                </a:solidFill>
                <a:latin typeface="Calibri"/>
              </a:rPr>
              <a:t>помоћи – удео јавне подршке</a:t>
            </a:r>
            <a:endParaRPr lang="en-US" altLang="sr-Latn-RS" sz="2800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45060" name="Rectangle 8"/>
          <p:cNvSpPr>
            <a:spLocks/>
          </p:cNvSpPr>
          <p:nvPr/>
        </p:nvSpPr>
        <p:spPr bwMode="auto">
          <a:xfrm>
            <a:off x="903288" y="1700212"/>
            <a:ext cx="7315200" cy="41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sr-Latn-CS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sr-Latn-CS" altLang="sr-Latn-RS" sz="2400" u="sng" dirty="0" smtClean="0">
                <a:solidFill>
                  <a:srgbClr val="072E73"/>
                </a:solidFill>
                <a:latin typeface="Calibri"/>
              </a:rPr>
              <a:t>Интензитет помоћи</a:t>
            </a:r>
            <a:r>
              <a:rPr lang="sr-Cyrl-RS" altLang="sr-Latn-RS" sz="2400" dirty="0" smtClean="0">
                <a:solidFill>
                  <a:srgbClr val="072E73"/>
                </a:solidFill>
                <a:latin typeface="Calibri"/>
              </a:rPr>
              <a:t>:</a:t>
            </a:r>
          </a:p>
          <a:p>
            <a:pPr lvl="1" algn="just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sr-Latn-CS" altLang="sr-Latn-RS" sz="2400" dirty="0" smtClean="0">
                <a:solidFill>
                  <a:srgbClr val="072E73"/>
                </a:solidFill>
                <a:latin typeface="Calibri"/>
              </a:rPr>
              <a:t>износи до </a:t>
            </a:r>
            <a:r>
              <a:rPr lang="sr-Latn-CS" altLang="sr-Latn-RS" sz="2400" b="1" u="sng" dirty="0" smtClean="0">
                <a:solidFill>
                  <a:srgbClr val="072E73"/>
                </a:solidFill>
                <a:latin typeface="Calibri"/>
              </a:rPr>
              <a:t>65%</a:t>
            </a:r>
            <a:r>
              <a:rPr lang="sr-Cyrl-RS" altLang="sr-Latn-RS" sz="2400" dirty="0" smtClean="0">
                <a:solidFill>
                  <a:srgbClr val="072E73"/>
                </a:solidFill>
                <a:latin typeface="Calibri"/>
              </a:rPr>
              <a:t> вредности инвестиције (укупних прихватљивих трошкова)</a:t>
            </a:r>
            <a:r>
              <a:rPr lang="sr-Latn-RS" altLang="sr-Latn-RS" sz="2400" dirty="0" smtClean="0">
                <a:solidFill>
                  <a:srgbClr val="072E73"/>
                </a:solidFill>
                <a:latin typeface="Calibri"/>
              </a:rPr>
              <a:t>;</a:t>
            </a:r>
            <a:endParaRPr lang="sr-Latn-CS" altLang="sr-Latn-RS" sz="2400" dirty="0" smtClean="0">
              <a:solidFill>
                <a:srgbClr val="072E73"/>
              </a:solidFill>
              <a:latin typeface="Calibri"/>
            </a:endParaRPr>
          </a:p>
          <a:p>
            <a:pPr algn="just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000" dirty="0" smtClean="0">
                <a:solidFill>
                  <a:srgbClr val="072E73"/>
                </a:solidFill>
                <a:latin typeface="Calibri"/>
              </a:rPr>
              <a:t> 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Корисници могу да пријаве више од једног пројекта у током трајања ИПАРД </a:t>
            </a:r>
            <a:r>
              <a:rPr lang="en-US" altLang="sr-Latn-RS" sz="2400" dirty="0" smtClean="0">
                <a:solidFill>
                  <a:srgbClr val="072E73"/>
                </a:solidFill>
                <a:latin typeface="Calibri"/>
              </a:rPr>
              <a:t>II </a:t>
            </a: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програма. </a:t>
            </a:r>
          </a:p>
          <a:p>
            <a:pPr algn="just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 Апликација за наредни инвестициони пројекат   може се поднети након финализације (коначне исплате) претходног пројекта. </a:t>
            </a:r>
          </a:p>
        </p:txBody>
      </p:sp>
    </p:spTree>
    <p:extLst>
      <p:ext uri="{BB962C8B-B14F-4D97-AF65-F5344CB8AC3E}">
        <p14:creationId xmlns:p14="http://schemas.microsoft.com/office/powerpoint/2010/main" val="2302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33818" y="1916832"/>
            <a:ext cx="8286808" cy="2178268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ПРАВНИ, СТРАТЕШКИ И ПОЛИТИЧКИ ОКВИРИ АГРАРНЕ ПОЛИТИКЕ У СРБИЈИ</a:t>
            </a:r>
            <a:endParaRPr lang="sr-Latn-R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86218" y="4437112"/>
            <a:ext cx="8286808" cy="59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692696"/>
            <a:ext cx="6858000" cy="1190079"/>
          </a:xfrm>
        </p:spPr>
        <p:txBody>
          <a:bodyPr/>
          <a:lstStyle/>
          <a:p>
            <a:pPr marL="265113" indent="-265113" eaLnBrk="1" hangingPunct="1">
              <a:spcBef>
                <a:spcPct val="20000"/>
              </a:spcBef>
              <a:defRPr/>
            </a:pPr>
            <a:r>
              <a:rPr lang="ru-RU" altLang="sr-Latn-RS" sz="2800" b="1" dirty="0" smtClean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lang="ru-RU" altLang="sr-Latn-RS" sz="2800" b="1" dirty="0" smtClean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altLang="sr-Latn-RS" sz="2800" b="1" dirty="0" smtClean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rPr>
              <a:t>Минимални </a:t>
            </a:r>
            <a:r>
              <a:rPr lang="ru-RU" altLang="sr-Latn-RS" sz="2800" b="1" dirty="0">
                <a:solidFill>
                  <a:srgbClr val="008000"/>
                </a:solidFill>
                <a:latin typeface="+mn-lt"/>
                <a:ea typeface="ＭＳ Ｐゴシック" pitchFamily="34" charset="-128"/>
                <a:cs typeface="+mn-cs"/>
              </a:rPr>
              <a:t>и максимални износи укупних прихватљивих инвестиција</a:t>
            </a:r>
            <a:r>
              <a:rPr lang="ru-RU" altLang="sr-Latn-RS" sz="2000" b="1" dirty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ru-RU" altLang="sr-Latn-RS" sz="2000" b="1" dirty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276475"/>
            <a:ext cx="8280920" cy="2971800"/>
          </a:xfrm>
        </p:spPr>
        <p:txBody>
          <a:bodyPr/>
          <a:lstStyle/>
          <a:p>
            <a:pPr marL="342000" indent="-342000" algn="just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altLang="sr-Latn-RS" sz="2500" dirty="0">
                <a:solidFill>
                  <a:srgbClr val="072E73"/>
                </a:solidFill>
              </a:rPr>
              <a:t>Минимални износ повраћаја средстава је 5.000 </a:t>
            </a:r>
            <a:r>
              <a:rPr lang="ru-RU" altLang="sr-Latn-RS" sz="2500" dirty="0" smtClean="0">
                <a:solidFill>
                  <a:srgbClr val="072E73"/>
                </a:solidFill>
              </a:rPr>
              <a:t>евра</a:t>
            </a:r>
            <a:r>
              <a:rPr lang="sr-Latn-RS" altLang="sr-Latn-RS" sz="2500" dirty="0" smtClean="0">
                <a:solidFill>
                  <a:srgbClr val="072E73"/>
                </a:solidFill>
              </a:rPr>
              <a:t>;</a:t>
            </a:r>
            <a:r>
              <a:rPr lang="ru-RU" altLang="sr-Latn-RS" sz="2500" dirty="0" smtClean="0">
                <a:solidFill>
                  <a:srgbClr val="072E73"/>
                </a:solidFill>
              </a:rPr>
              <a:t> </a:t>
            </a:r>
            <a:endParaRPr lang="ru-RU" altLang="sr-Latn-RS" sz="2500" dirty="0">
              <a:solidFill>
                <a:srgbClr val="072E73"/>
              </a:solidFill>
            </a:endParaRPr>
          </a:p>
          <a:p>
            <a:pPr marL="342000" indent="-342000" algn="just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altLang="sr-Latn-RS" sz="2500" dirty="0">
                <a:solidFill>
                  <a:srgbClr val="072E73"/>
                </a:solidFill>
              </a:rPr>
              <a:t> Максимални износ повраћаја средстава </a:t>
            </a:r>
            <a:r>
              <a:rPr lang="ru-RU" altLang="sr-Latn-RS" sz="2500" dirty="0" smtClean="0">
                <a:solidFill>
                  <a:srgbClr val="072E73"/>
                </a:solidFill>
              </a:rPr>
              <a:t>је </a:t>
            </a:r>
            <a:r>
              <a:rPr lang="ru-RU" altLang="sr-Latn-RS" sz="2500" dirty="0">
                <a:solidFill>
                  <a:srgbClr val="072E73"/>
                </a:solidFill>
              </a:rPr>
              <a:t>300.000 </a:t>
            </a:r>
            <a:r>
              <a:rPr lang="ru-RU" altLang="sr-Latn-RS" sz="2500" dirty="0" smtClean="0">
                <a:solidFill>
                  <a:srgbClr val="072E73"/>
                </a:solidFill>
              </a:rPr>
              <a:t>евра</a:t>
            </a:r>
            <a:r>
              <a:rPr lang="sr-Latn-RS" altLang="sr-Latn-RS" sz="2500" dirty="0" smtClean="0">
                <a:solidFill>
                  <a:srgbClr val="072E73"/>
                </a:solidFill>
              </a:rPr>
              <a:t>;</a:t>
            </a:r>
            <a:r>
              <a:rPr lang="ru-RU" altLang="sr-Latn-RS" sz="2500" dirty="0" smtClean="0">
                <a:solidFill>
                  <a:srgbClr val="072E73"/>
                </a:solidFill>
              </a:rPr>
              <a:t> </a:t>
            </a:r>
            <a:endParaRPr lang="sr-Latn-RS" altLang="sr-Latn-RS" sz="2500" dirty="0" smtClean="0">
              <a:solidFill>
                <a:srgbClr val="072E73"/>
              </a:solidFill>
            </a:endParaRPr>
          </a:p>
          <a:p>
            <a:pPr marL="342000" indent="-342000" algn="just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ru-RU" altLang="sr-Latn-RS" sz="2500" dirty="0" smtClean="0">
              <a:solidFill>
                <a:srgbClr val="C00000"/>
              </a:solidFill>
            </a:endParaRPr>
          </a:p>
          <a:p>
            <a:pPr marL="342000" indent="-342000" algn="just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altLang="sr-Latn-RS" sz="2500" dirty="0" smtClean="0">
                <a:solidFill>
                  <a:srgbClr val="C00000"/>
                </a:solidFill>
              </a:rPr>
              <a:t>Корисник </a:t>
            </a:r>
            <a:r>
              <a:rPr lang="ru-RU" altLang="sr-Latn-RS" sz="2500" dirty="0">
                <a:solidFill>
                  <a:srgbClr val="C00000"/>
                </a:solidFill>
              </a:rPr>
              <a:t>може добити максималну подршку од 400.000 евра </a:t>
            </a:r>
            <a:r>
              <a:rPr lang="ru-RU" altLang="sr-Latn-RS" sz="2500" dirty="0" smtClean="0">
                <a:solidFill>
                  <a:srgbClr val="C00000"/>
                </a:solidFill>
              </a:rPr>
              <a:t>јавне подршке из ИПАРД </a:t>
            </a:r>
            <a:r>
              <a:rPr lang="en-US" altLang="sr-Latn-RS" sz="2500" dirty="0" smtClean="0">
                <a:solidFill>
                  <a:srgbClr val="C00000"/>
                </a:solidFill>
              </a:rPr>
              <a:t>II </a:t>
            </a:r>
            <a:r>
              <a:rPr lang="ru-RU" altLang="sr-Latn-RS" sz="2500" dirty="0" smtClean="0">
                <a:solidFill>
                  <a:srgbClr val="C00000"/>
                </a:solidFill>
              </a:rPr>
              <a:t>програма.</a:t>
            </a:r>
            <a:endParaRPr lang="en-US" altLang="sr-Latn-RS" sz="2500" dirty="0">
              <a:solidFill>
                <a:srgbClr val="C00000"/>
              </a:solidFill>
            </a:endParaRPr>
          </a:p>
          <a:p>
            <a:pPr algn="just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ru-RU" altLang="sr-Latn-RS" dirty="0">
              <a:solidFill>
                <a:srgbClr val="072E73"/>
              </a:solidFill>
            </a:endParaRPr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599778"/>
          </a:xfrm>
        </p:spPr>
        <p:txBody>
          <a:bodyPr/>
          <a:lstStyle/>
          <a:p>
            <a:r>
              <a:rPr lang="sr-Cyrl-R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Мера </a:t>
            </a:r>
            <a:br>
              <a:rPr lang="sr-Cyrl-R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sr-Cyrl-R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Спровођење локалних стратегија</a:t>
            </a:r>
            <a:r>
              <a:rPr lang="ru-RU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руралног развоја </a:t>
            </a:r>
            <a:r>
              <a:rPr lang="sr-Cyrl-R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- </a:t>
            </a:r>
            <a:r>
              <a:rPr lang="en-US" altLang="sr-Latn-RS" sz="24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LEADER</a:t>
            </a:r>
            <a:r>
              <a:rPr lang="en-U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sr-Cyrl-RS" altLang="sr-Latn-RS" sz="2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приступ</a:t>
            </a:r>
            <a:endParaRPr lang="en-US" altLang="sr-Latn-RS" sz="2400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pic>
        <p:nvPicPr>
          <p:cNvPr id="52228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1813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serbia-lazarevi_konaci_rural-c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9" descr="istocna_srbija-rajacke-pimnice-podrum-karamanc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543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Агро - еколошке мере – органска пољопривреда и климатске мере</a:t>
            </a:r>
            <a:endParaRPr lang="sr-Latn-R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1429"/>
            <a:ext cx="6192688" cy="382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/>
          </p:cNvSpPr>
          <p:nvPr/>
        </p:nvSpPr>
        <p:spPr bwMode="auto">
          <a:xfrm>
            <a:off x="914400" y="38735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Cyrl-RS" altLang="sr-Latn-RS" sz="2800" b="1">
                <a:solidFill>
                  <a:srgbClr val="C00000"/>
                </a:solidFill>
                <a:latin typeface="Tahoma" pitchFamily="34" charset="0"/>
              </a:rPr>
              <a:t>Неприхватљиви трошкови</a:t>
            </a:r>
            <a:endParaRPr lang="en-US" altLang="sr-Latn-RS" sz="2800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5363" name="Rectangle 6"/>
          <p:cNvSpPr>
            <a:spLocks/>
          </p:cNvSpPr>
          <p:nvPr/>
        </p:nvSpPr>
        <p:spPr bwMode="auto">
          <a:xfrm>
            <a:off x="914400" y="1196975"/>
            <a:ext cx="7335838" cy="518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Порези, укључујући ПДВ;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Царинске увозне дажбине, или неке друге дажбине;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Куповина, закуп или лизинг земљишта и постојећих објеката;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Новчане казне и трошкови парничног поступка;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Половне машине и опрема;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Банкарски трошкови, трошкови конверзије, трошкови гаранција;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Доприноси у натури;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Куповина животиња, једногодишњих биљака и њихово сађење; </a:t>
            </a:r>
          </a:p>
          <a:p>
            <a:pPr algn="just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altLang="sr-Latn-RS" sz="2400" dirty="0" smtClean="0">
                <a:solidFill>
                  <a:srgbClr val="072E73"/>
                </a:solidFill>
                <a:latin typeface="Calibri"/>
              </a:rPr>
              <a:t>Одржавање, амортизација и трошкови најма.</a:t>
            </a:r>
          </a:p>
        </p:txBody>
      </p:sp>
    </p:spTree>
    <p:extLst>
      <p:ext uri="{BB962C8B-B14F-4D97-AF65-F5344CB8AC3E}">
        <p14:creationId xmlns:p14="http://schemas.microsoft.com/office/powerpoint/2010/main" val="18860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195513" y="3019425"/>
            <a:ext cx="498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Cyrl-CS" altLang="sr-Latn-RS" sz="3600" b="1" dirty="0">
                <a:solidFill>
                  <a:srgbClr val="000080"/>
                </a:solidFill>
                <a:latin typeface="Arial" charset="0"/>
                <a:cs typeface="Arial" charset="0"/>
              </a:rPr>
              <a:t>ХВАЛА</a:t>
            </a:r>
            <a:r>
              <a:rPr lang="sr-Cyrl-RS" altLang="sr-Latn-RS" sz="3600" b="1" dirty="0">
                <a:solidFill>
                  <a:srgbClr val="000080"/>
                </a:solidFill>
                <a:latin typeface="Arial" charset="0"/>
                <a:cs typeface="Arial" charset="0"/>
              </a:rPr>
              <a:t> НА ПАЖЊИ</a:t>
            </a:r>
            <a:r>
              <a:rPr lang="en-US" altLang="sr-Latn-RS" sz="3600" b="1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37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6168996"/>
              </p:ext>
            </p:extLst>
          </p:nvPr>
        </p:nvGraphicFramePr>
        <p:xfrm>
          <a:off x="0" y="260647"/>
          <a:ext cx="9144000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90122685"/>
              </p:ext>
            </p:extLst>
          </p:nvPr>
        </p:nvGraphicFramePr>
        <p:xfrm>
          <a:off x="0" y="5589240"/>
          <a:ext cx="909687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21628977"/>
              </p:ext>
            </p:extLst>
          </p:nvPr>
        </p:nvGraphicFramePr>
        <p:xfrm>
          <a:off x="0" y="3068960"/>
          <a:ext cx="9144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95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Прoгрaми jeдиницa </a:t>
            </a:r>
            <a:r>
              <a:rPr lang="pl-PL" sz="2400" b="1" dirty="0" smtClean="0"/>
              <a:t>ЛС </a:t>
            </a:r>
            <a:r>
              <a:rPr lang="pl-PL" sz="2400" b="1" dirty="0"/>
              <a:t>и 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pl-PL" sz="2400" b="1" dirty="0"/>
              <a:t>Прoгрaм пoкрajинскoг Сeкрeтaриjaтa 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8780"/>
            <a:ext cx="8517632" cy="4752528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1800" dirty="0"/>
              <a:t>У складу са Законом о подстицајима у пољопривреди и руралном развоју (Сл. гласник РС, бр. 10/2013) органи аутономне покрајине и јединице локалне самоуправе могу да утврђују мере подршке за спровођење пољопривредне политике и политике руралног развоја за подручје територије коју обухватају</a:t>
            </a:r>
            <a:r>
              <a:rPr lang="sr-Latn-RS" sz="1800" dirty="0" smtClean="0"/>
              <a:t>.</a:t>
            </a:r>
            <a:endParaRPr lang="sr-Cyrl-RS" sz="1800" dirty="0" smtClean="0"/>
          </a:p>
          <a:p>
            <a:pPr marL="0" indent="0">
              <a:spcBef>
                <a:spcPts val="0"/>
              </a:spcBef>
              <a:buNone/>
            </a:pPr>
            <a:endParaRPr lang="sr-Latn-RS" sz="1800" dirty="0"/>
          </a:p>
          <a:p>
            <a:pPr>
              <a:spcBef>
                <a:spcPts val="0"/>
              </a:spcBef>
            </a:pPr>
            <a:r>
              <a:rPr lang="sr-Latn-RS" sz="1800" b="1" dirty="0"/>
              <a:t>- Ситуaциja у </a:t>
            </a:r>
            <a:r>
              <a:rPr lang="sr-Latn-RS" sz="1800" b="1" dirty="0" smtClean="0"/>
              <a:t>прaкси</a:t>
            </a:r>
            <a:r>
              <a:rPr lang="en-US" sz="1800" b="1" dirty="0" smtClean="0"/>
              <a:t> </a:t>
            </a:r>
            <a:r>
              <a:rPr lang="sr-Latn-RS" sz="1800" b="1" dirty="0" smtClean="0"/>
              <a:t>- </a:t>
            </a:r>
            <a:r>
              <a:rPr lang="sr-Latn-RS" sz="1800" b="1" dirty="0"/>
              <a:t>Прoгрaми:</a:t>
            </a:r>
            <a:endParaRPr lang="sr-Latn-RS" sz="1800" dirty="0"/>
          </a:p>
          <a:p>
            <a:pPr lvl="1">
              <a:spcBef>
                <a:spcPts val="0"/>
              </a:spcBef>
            </a:pPr>
            <a:r>
              <a:rPr lang="sr-Latn-RS" sz="1800" dirty="0"/>
              <a:t>Нe </a:t>
            </a:r>
            <a:r>
              <a:rPr lang="sr-Latn-RS" sz="1800" b="1" dirty="0"/>
              <a:t>кoнзистeнтнoст</a:t>
            </a:r>
            <a:r>
              <a:rPr lang="sr-Latn-RS" sz="1800" dirty="0"/>
              <a:t> у прoгрaмимa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Нe пoстojи </a:t>
            </a:r>
            <a:r>
              <a:rPr lang="sr-Latn-RS" sz="1800" b="1" dirty="0"/>
              <a:t>унифoрмнoст</a:t>
            </a:r>
            <a:r>
              <a:rPr lang="sr-Latn-RS" sz="1800" dirty="0"/>
              <a:t> у мoдeлимa и структури прoгрaмa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Нe пoстojи зajeдничкa нoмeнклaтурa, </a:t>
            </a:r>
            <a:r>
              <a:rPr lang="sr-Latn-RS" sz="1800" b="1" dirty="0"/>
              <a:t>клaсификaциja</a:t>
            </a:r>
            <a:r>
              <a:rPr lang="sr-Latn-RS" sz="1800" dirty="0"/>
              <a:t> и нaзиви мeрa и инвeстициja- пoгрeшнa клaсификaциja мeрa пoдршкe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Нeмa дoвoљнo пoдршкe рурaлнoм рaзвojу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Нeмa мoгућнoсти зa крeирaњe </a:t>
            </a:r>
            <a:r>
              <a:rPr lang="sr-Latn-RS" sz="1800" b="1" dirty="0"/>
              <a:t>зajeдничких</a:t>
            </a:r>
            <a:r>
              <a:rPr lang="sr-Latn-RS" sz="1800" dirty="0"/>
              <a:t> мeрa пoдршкe</a:t>
            </a:r>
          </a:p>
          <a:p>
            <a:pPr lvl="0">
              <a:spcBef>
                <a:spcPts val="0"/>
              </a:spcBef>
            </a:pPr>
            <a:r>
              <a:rPr lang="sr-Latn-RS" sz="1800" b="1" dirty="0"/>
              <a:t>Ситуaциja у </a:t>
            </a:r>
            <a:r>
              <a:rPr lang="sr-Latn-RS" sz="1800" b="1" dirty="0" smtClean="0"/>
              <a:t>прaкси</a:t>
            </a:r>
            <a:r>
              <a:rPr lang="en-US" sz="1800" b="1" dirty="0" smtClean="0"/>
              <a:t> </a:t>
            </a:r>
            <a:r>
              <a:rPr lang="sr-Latn-RS" sz="1800" b="1" dirty="0" smtClean="0"/>
              <a:t>- </a:t>
            </a:r>
            <a:r>
              <a:rPr lang="sr-Latn-RS" sz="1800" b="1" dirty="0"/>
              <a:t>Извeштaвaњe:</a:t>
            </a:r>
            <a:endParaRPr lang="sr-Latn-RS" sz="1800" dirty="0"/>
          </a:p>
          <a:p>
            <a:pPr lvl="1">
              <a:spcBef>
                <a:spcPts val="0"/>
              </a:spcBef>
            </a:pPr>
            <a:r>
              <a:rPr lang="sr-Latn-RS" sz="1800" dirty="0"/>
              <a:t>Нeмa </a:t>
            </a:r>
            <a:r>
              <a:rPr lang="sr-Latn-RS" sz="1800" b="1" dirty="0" smtClean="0"/>
              <a:t>унифoрмнoсти</a:t>
            </a:r>
            <a:r>
              <a:rPr lang="en-US" sz="1800" b="1" dirty="0" smtClean="0"/>
              <a:t> </a:t>
            </a:r>
            <a:r>
              <a:rPr lang="sr-Latn-RS" sz="1800" b="1" dirty="0" smtClean="0"/>
              <a:t>-</a:t>
            </a:r>
            <a:r>
              <a:rPr lang="sr-Latn-RS" sz="1800" dirty="0" smtClean="0"/>
              <a:t> </a:t>
            </a:r>
            <a:r>
              <a:rPr lang="sr-Latn-RS" sz="1800" dirty="0"/>
              <a:t>клaсификaциje мeрa пoдршкe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Слaб извoр инфoрмaциja пoтрeбних зa крeирaњe jaвних </a:t>
            </a:r>
            <a:r>
              <a:rPr lang="sr-Latn-RS" sz="1800" b="1" dirty="0"/>
              <a:t>пoлитикa</a:t>
            </a:r>
            <a:r>
              <a:rPr lang="sr-Latn-RS" sz="1800" dirty="0"/>
              <a:t> </a:t>
            </a:r>
            <a:r>
              <a:rPr lang="sr-Latn-RS" sz="1800" b="1" dirty="0"/>
              <a:t>пoдршкe</a:t>
            </a:r>
            <a:endParaRPr lang="sr-Latn-RS" sz="1800" dirty="0"/>
          </a:p>
          <a:p>
            <a:pPr lvl="1">
              <a:spcBef>
                <a:spcPts val="0"/>
              </a:spcBef>
            </a:pPr>
            <a:r>
              <a:rPr lang="sr-Latn-RS" sz="1800" dirty="0"/>
              <a:t>Слaб извoр инфoрмaциja зa пoтрeбe </a:t>
            </a:r>
            <a:r>
              <a:rPr lang="sr-Latn-RS" sz="1800" b="1" dirty="0"/>
              <a:t>прeгoвaрaчкoг</a:t>
            </a:r>
            <a:r>
              <a:rPr lang="sr-Latn-RS" sz="1800" dirty="0"/>
              <a:t> прoцeсa</a:t>
            </a:r>
          </a:p>
          <a:p>
            <a:pPr lvl="1">
              <a:spcBef>
                <a:spcPts val="0"/>
              </a:spcBef>
            </a:pPr>
            <a:r>
              <a:rPr lang="sr-Latn-RS" sz="1800" dirty="0"/>
              <a:t>Ниje мoгућe нaпрaвити извeштaj пo зaхтeвимa </a:t>
            </a:r>
            <a:r>
              <a:rPr lang="sr-Latn-RS" sz="1800" b="1" dirty="0"/>
              <a:t>EУ </a:t>
            </a:r>
            <a:r>
              <a:rPr lang="sr-Latn-RS" sz="1800" b="1" dirty="0" smtClean="0"/>
              <a:t>мeтoдoлoгиje</a:t>
            </a:r>
            <a:endParaRPr lang="sr-Latn-RS" sz="1800" dirty="0"/>
          </a:p>
        </p:txBody>
      </p:sp>
      <p:sp>
        <p:nvSpPr>
          <p:cNvPr id="4" name="Rectangle 3"/>
          <p:cNvSpPr/>
          <p:nvPr/>
        </p:nvSpPr>
        <p:spPr>
          <a:xfrm>
            <a:off x="1835696" y="6381328"/>
            <a:ext cx="509921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r-Cyrl-RS" sz="2000" b="1" u="sng" dirty="0">
                <a:solidFill>
                  <a:srgbClr val="C00000"/>
                </a:solidFill>
              </a:rPr>
              <a:t>Образац за програмирање и извештавање</a:t>
            </a:r>
            <a:endParaRPr lang="sr-Latn-RS" sz="2000" b="1" u="sng" dirty="0">
              <a:solidFill>
                <a:srgbClr val="C0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539552" y="6237312"/>
            <a:ext cx="1152128" cy="344071"/>
          </a:xfrm>
          <a:prstGeom prst="curvedConnector3">
            <a:avLst>
              <a:gd name="adj1" fmla="val 39975"/>
            </a:avLst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5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7" name="Group 473"/>
          <p:cNvGraphicFramePr>
            <a:graphicFrameLocks noGrp="1"/>
          </p:cNvGraphicFramePr>
          <p:nvPr/>
        </p:nvGraphicFramePr>
        <p:xfrm>
          <a:off x="371475" y="620713"/>
          <a:ext cx="8324850" cy="5329237"/>
        </p:xfrm>
        <a:graphic>
          <a:graphicData uri="http://schemas.openxmlformats.org/drawingml/2006/table">
            <a:tbl>
              <a:tblPr/>
              <a:tblGrid>
                <a:gridCol w="809625"/>
                <a:gridCol w="866775"/>
                <a:gridCol w="3468688"/>
                <a:gridCol w="3179762"/>
              </a:tblGrid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Оса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Алокација фондова по осама и мерама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фарме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4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Инвестиције у прераду и маркетинг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Техничка подршка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9118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38138" y="704850"/>
            <a:ext cx="84597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682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682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682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CS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CS" altLang="en-US" sz="24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CS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CS" altLang="en-US" sz="240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en-US" sz="2400">
              <a:solidFill>
                <a:srgbClr val="00008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38138" y="152400"/>
            <a:ext cx="819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>
              <a:solidFill>
                <a:srgbClr val="00008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1906588"/>
            <a:ext cx="7200900" cy="4259262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Инструмент за претприступну помоћ у области руралног развоја за програмски период 2014. до 2020. године - достизање европских стандарда и подизање конкурентности</a:t>
            </a:r>
          </a:p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Документ који се акредитује (одобрава) од стране Директората за пољопривреду ЕУ (</a:t>
            </a:r>
            <a:r>
              <a:rPr lang="ru-RU" sz="2000" i="1" dirty="0" smtClean="0">
                <a:solidFill>
                  <a:srgbClr val="002060"/>
                </a:solidFill>
              </a:rPr>
              <a:t>DG AGRI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Дефинише мере за подршку руралном развоју у складу са актуелним регулативама ЕУ</a:t>
            </a:r>
          </a:p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Дефинише критеријуме и финансијске оквире подршке у складу са оквирима дефинисаним регулативама ЕУ</a:t>
            </a:r>
          </a:p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Акредитација представља тек један од услова за подршку руралном разоју из фондова ЕУ - остале структуре, промоција, подршка, финансирање, процедуре, техничка тела програма....</a:t>
            </a:r>
          </a:p>
          <a:p>
            <a:pPr algn="l" eaLnBrk="1" hangingPunct="1">
              <a:defRPr/>
            </a:pP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71550" y="658813"/>
            <a:ext cx="62642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Шта је </a:t>
            </a:r>
            <a:r>
              <a:rPr lang="ru-RU" sz="2800" b="1" i="1" dirty="0">
                <a:solidFill>
                  <a:srgbClr val="002060"/>
                </a:solidFill>
              </a:rPr>
              <a:t>IPARD II </a:t>
            </a:r>
            <a:r>
              <a:rPr lang="ru-RU" sz="2800" b="1" dirty="0">
                <a:solidFill>
                  <a:srgbClr val="002060"/>
                </a:solidFill>
              </a:rPr>
              <a:t>ПРОГРАМ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РЕПУБЛИКЕ СРБИЈЕ 2014 – 2020?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342900" indent="-342900" algn="ctr">
              <a:defRPr/>
            </a:pPr>
            <a:fld id="{431236AC-0DC3-4FA3-91EF-D48E3AA54AF1}" type="slidenum">
              <a:rPr lang="de-DE"/>
              <a:pPr marL="342900" indent="-342900" algn="ctr">
                <a:defRPr/>
              </a:pPr>
              <a:t>8</a:t>
            </a:fld>
            <a:endParaRPr lang="de-DE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50825" y="4437063"/>
            <a:ext cx="8642350" cy="10795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411413" y="3284538"/>
            <a:ext cx="4392612" cy="1223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16013" y="5734050"/>
            <a:ext cx="5111750" cy="36036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KRAJNJI KORISNICI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731001" y="5734050"/>
            <a:ext cx="2412999" cy="4616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sr-Latn-RS" sz="2400" b="1" dirty="0" smtClean="0">
                <a:solidFill>
                  <a:srgbClr val="FF0000"/>
                </a:solidFill>
              </a:rPr>
              <a:t>Tehnička tela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3276600" y="4508500"/>
            <a:ext cx="2951163" cy="965200"/>
            <a:chOff x="1565" y="2614"/>
            <a:chExt cx="1859" cy="608"/>
          </a:xfrm>
        </p:grpSpPr>
        <p:sp>
          <p:nvSpPr>
            <p:cNvPr id="7224" name="Rectangle 8"/>
            <p:cNvSpPr>
              <a:spLocks noChangeArrowheads="1"/>
            </p:cNvSpPr>
            <p:nvPr/>
          </p:nvSpPr>
          <p:spPr bwMode="auto">
            <a:xfrm>
              <a:off x="1565" y="2614"/>
              <a:ext cx="1859" cy="54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latin typeface="Arial" charset="0"/>
              </a:endParaRPr>
            </a:p>
          </p:txBody>
        </p:sp>
        <p:sp>
          <p:nvSpPr>
            <p:cNvPr id="7225" name="Text Box 9"/>
            <p:cNvSpPr txBox="1">
              <a:spLocks noChangeArrowheads="1"/>
            </p:cNvSpPr>
            <p:nvPr/>
          </p:nvSpPr>
          <p:spPr bwMode="auto">
            <a:xfrm>
              <a:off x="1973" y="2659"/>
              <a:ext cx="1134" cy="22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sr-Latn-RS" sz="1700" b="1">
                  <a:latin typeface="Arial" charset="0"/>
                  <a:cs typeface="Arial" charset="0"/>
                </a:rPr>
                <a:t>IPARD </a:t>
              </a:r>
              <a:r>
                <a:rPr lang="sr-Latn-RS" altLang="sr-Latn-RS" sz="1700" b="1">
                  <a:latin typeface="Arial" charset="0"/>
                  <a:cs typeface="Arial" charset="0"/>
                </a:rPr>
                <a:t>Agencija</a:t>
              </a:r>
              <a:endParaRPr lang="en-GB" altLang="sr-Latn-RS" sz="1700" b="1">
                <a:latin typeface="Arial" charset="0"/>
                <a:cs typeface="Arial" charset="0"/>
              </a:endParaRPr>
            </a:p>
          </p:txBody>
        </p:sp>
        <p:sp>
          <p:nvSpPr>
            <p:cNvPr id="7226" name="Text Box 10"/>
            <p:cNvSpPr txBox="1">
              <a:spLocks noChangeArrowheads="1"/>
            </p:cNvSpPr>
            <p:nvPr/>
          </p:nvSpPr>
          <p:spPr bwMode="auto">
            <a:xfrm>
              <a:off x="1610" y="2931"/>
              <a:ext cx="771" cy="17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sr-Latn-RS" sz="1200">
                  <a:latin typeface="Arial" charset="0"/>
                  <a:cs typeface="Arial" charset="0"/>
                </a:rPr>
                <a:t>Interna revizija</a:t>
              </a:r>
              <a:endParaRPr lang="en-GB" altLang="sr-Latn-RS" sz="1200">
                <a:latin typeface="Arial" charset="0"/>
                <a:cs typeface="Arial" charset="0"/>
              </a:endParaRPr>
            </a:p>
          </p:txBody>
        </p:sp>
        <p:sp>
          <p:nvSpPr>
            <p:cNvPr id="7227" name="Text Box 11"/>
            <p:cNvSpPr txBox="1">
              <a:spLocks noChangeArrowheads="1"/>
            </p:cNvSpPr>
            <p:nvPr/>
          </p:nvSpPr>
          <p:spPr bwMode="auto">
            <a:xfrm>
              <a:off x="2517" y="2931"/>
              <a:ext cx="862" cy="291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sr-Latn-RS" sz="1200">
                  <a:latin typeface="Arial" charset="0"/>
                  <a:cs typeface="Arial" charset="0"/>
                </a:rPr>
                <a:t>Regionalne kancelarije</a:t>
              </a:r>
              <a:endParaRPr lang="en-GB" altLang="sr-Latn-RS" sz="1200">
                <a:latin typeface="Arial" charset="0"/>
                <a:cs typeface="Arial" charset="0"/>
              </a:endParaRPr>
            </a:p>
          </p:txBody>
        </p:sp>
      </p:grp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732588" y="4724400"/>
            <a:ext cx="2087562" cy="3603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Delegirana tela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468313" y="4508500"/>
            <a:ext cx="2160587" cy="4333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468313" y="4508500"/>
            <a:ext cx="2232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Upravljačko telo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3275013" y="3429000"/>
            <a:ext cx="2952750" cy="863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charset="0"/>
            </a:endParaRP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3203575" y="3500438"/>
            <a:ext cx="31686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r-Latn-RS" sz="1700" b="1">
                <a:latin typeface="Arial" charset="0"/>
                <a:cs typeface="Arial" charset="0"/>
              </a:rPr>
              <a:t>National Authorising Officer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3348038" y="3933825"/>
            <a:ext cx="1655762" cy="307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b="1">
                <a:latin typeface="Arial" charset="0"/>
                <a:cs typeface="Arial" charset="0"/>
              </a:rPr>
              <a:t>Nacionalni fond</a:t>
            </a:r>
            <a:endParaRPr lang="en-GB" altLang="sr-Latn-RS" sz="1400" b="1">
              <a:latin typeface="Arial" charset="0"/>
              <a:cs typeface="Arial" charset="0"/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3275013" y="3933825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684213" y="3357563"/>
            <a:ext cx="1368425" cy="8778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r-Latn-RS" sz="1700" b="1">
                <a:latin typeface="Arial" charset="0"/>
                <a:cs typeface="Arial" charset="0"/>
              </a:rPr>
              <a:t>IPARD </a:t>
            </a:r>
            <a:r>
              <a:rPr lang="sr-Latn-RS" altLang="sr-Latn-RS" sz="1700" b="1">
                <a:latin typeface="Arial" charset="0"/>
                <a:cs typeface="Arial" charset="0"/>
              </a:rPr>
              <a:t>Nadzorni odbor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611188" y="2205038"/>
            <a:ext cx="1368425" cy="8778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r-Latn-RS" sz="1700" b="1">
                <a:latin typeface="Arial" charset="0"/>
                <a:cs typeface="Arial" charset="0"/>
              </a:rPr>
              <a:t>IPA </a:t>
            </a:r>
            <a:r>
              <a:rPr lang="sr-Latn-RS" altLang="sr-Latn-RS" sz="1700" b="1">
                <a:latin typeface="Arial" charset="0"/>
                <a:cs typeface="Arial" charset="0"/>
              </a:rPr>
              <a:t>Nadzorni odbor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395288" y="1268413"/>
            <a:ext cx="3600450" cy="360362"/>
          </a:xfrm>
          <a:prstGeom prst="rect">
            <a:avLst/>
          </a:prstGeom>
          <a:solidFill>
            <a:srgbClr val="E6943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EVROPSKA KOMISIJA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4716463" y="1412875"/>
            <a:ext cx="1512887" cy="8778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r-Latn-RS" sz="1700" b="1">
                <a:latin typeface="Arial" charset="0"/>
                <a:cs typeface="Arial" charset="0"/>
              </a:rPr>
              <a:t>Competent Accrediting Officer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2268538" y="2205038"/>
            <a:ext cx="1511300" cy="8778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Nacionalni</a:t>
            </a:r>
            <a:r>
              <a:rPr lang="en-GB" altLang="sr-Latn-RS" sz="1700" b="1">
                <a:latin typeface="Arial" charset="0"/>
                <a:cs typeface="Arial" charset="0"/>
              </a:rPr>
              <a:t> IPA </a:t>
            </a:r>
            <a:r>
              <a:rPr lang="sr-Latn-RS" altLang="sr-Latn-RS" sz="1700" b="1">
                <a:latin typeface="Arial" charset="0"/>
                <a:cs typeface="Arial" charset="0"/>
              </a:rPr>
              <a:t>Koordinator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7092950" y="1268413"/>
            <a:ext cx="1366838" cy="6159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DRŽAVNA REVIZIJA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 flipH="1">
            <a:off x="6300788" y="5157788"/>
            <a:ext cx="1366837" cy="576262"/>
          </a:xfrm>
          <a:prstGeom prst="line">
            <a:avLst/>
          </a:prstGeom>
          <a:noFill/>
          <a:ln w="44450">
            <a:solidFill>
              <a:srgbClr val="9A001D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 flipV="1">
            <a:off x="6300788" y="49418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 flipV="1">
            <a:off x="4284663" y="537368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2" name="Line 28"/>
          <p:cNvSpPr>
            <a:spLocks noChangeShapeType="1"/>
          </p:cNvSpPr>
          <p:nvPr/>
        </p:nvSpPr>
        <p:spPr bwMode="auto">
          <a:xfrm>
            <a:off x="2627313" y="4724400"/>
            <a:ext cx="649287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 flipV="1">
            <a:off x="1403350" y="42211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 flipV="1">
            <a:off x="1403350" y="3068638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>
            <a:off x="1979613" y="2636838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 flipV="1">
            <a:off x="1403350" y="1628775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7" name="Line 33"/>
          <p:cNvSpPr>
            <a:spLocks noChangeShapeType="1"/>
          </p:cNvSpPr>
          <p:nvPr/>
        </p:nvSpPr>
        <p:spPr bwMode="auto">
          <a:xfrm flipV="1">
            <a:off x="2916238" y="1628775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 flipV="1">
            <a:off x="3924300" y="1628775"/>
            <a:ext cx="0" cy="1801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 flipV="1">
            <a:off x="5508625" y="2276475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 flipV="1">
            <a:off x="4643438" y="42926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 flipV="1">
            <a:off x="6227763" y="162877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 flipH="1">
            <a:off x="5364163" y="5373688"/>
            <a:ext cx="0" cy="358775"/>
          </a:xfrm>
          <a:prstGeom prst="line">
            <a:avLst/>
          </a:prstGeom>
          <a:noFill/>
          <a:ln w="44450">
            <a:solidFill>
              <a:srgbClr val="9A001D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flipH="1">
            <a:off x="6227763" y="5876925"/>
            <a:ext cx="504825" cy="0"/>
          </a:xfrm>
          <a:prstGeom prst="line">
            <a:avLst/>
          </a:prstGeom>
          <a:noFill/>
          <a:ln w="44450">
            <a:solidFill>
              <a:srgbClr val="9A001D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 flipH="1">
            <a:off x="6588125" y="2060575"/>
            <a:ext cx="792163" cy="1009650"/>
          </a:xfrm>
          <a:prstGeom prst="line">
            <a:avLst/>
          </a:prstGeom>
          <a:noFill/>
          <a:ln w="44450">
            <a:solidFill>
              <a:srgbClr val="9A001D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>
            <a:off x="2411413" y="32845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>
            <a:off x="2411413" y="3284538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>
            <a:off x="6804025" y="32845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>
            <a:off x="7164388" y="3644900"/>
            <a:ext cx="360362" cy="0"/>
          </a:xfrm>
          <a:prstGeom prst="line">
            <a:avLst/>
          </a:prstGeom>
          <a:noFill/>
          <a:ln w="44450">
            <a:solidFill>
              <a:srgbClr val="9A001D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V="1">
            <a:off x="7164388" y="33575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10" name="Text Box 46"/>
          <p:cNvSpPr txBox="1">
            <a:spLocks noChangeArrowheads="1"/>
          </p:cNvSpPr>
          <p:nvPr/>
        </p:nvSpPr>
        <p:spPr bwMode="auto">
          <a:xfrm>
            <a:off x="7524750" y="3213100"/>
            <a:ext cx="1150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r-Latn-RS" sz="1200">
                <a:latin typeface="Arial" charset="0"/>
                <a:cs typeface="Arial" charset="0"/>
              </a:rPr>
              <a:t>reporting</a:t>
            </a:r>
          </a:p>
        </p:txBody>
      </p:sp>
      <p:sp>
        <p:nvSpPr>
          <p:cNvPr id="7211" name="Text Box 47"/>
          <p:cNvSpPr txBox="1">
            <a:spLocks noChangeArrowheads="1"/>
          </p:cNvSpPr>
          <p:nvPr/>
        </p:nvSpPr>
        <p:spPr bwMode="auto">
          <a:xfrm>
            <a:off x="7524750" y="3500438"/>
            <a:ext cx="161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sr-Latn-RS" sz="1200">
                <a:latin typeface="Arial" charset="0"/>
                <a:cs typeface="Arial" charset="0"/>
              </a:rPr>
              <a:t>audit, control</a:t>
            </a:r>
            <a:endParaRPr lang="en-GB" altLang="sr-Latn-RS" sz="1200">
              <a:latin typeface="Arial" charset="0"/>
              <a:cs typeface="Arial" charset="0"/>
            </a:endParaRPr>
          </a:p>
        </p:txBody>
      </p:sp>
      <p:sp>
        <p:nvSpPr>
          <p:cNvPr id="7212" name="Line 48"/>
          <p:cNvSpPr>
            <a:spLocks noChangeShapeType="1"/>
          </p:cNvSpPr>
          <p:nvPr/>
        </p:nvSpPr>
        <p:spPr bwMode="auto">
          <a:xfrm>
            <a:off x="3995738" y="16287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13" name="Rectangle 49"/>
          <p:cNvSpPr>
            <a:spLocks noChangeArrowheads="1"/>
          </p:cNvSpPr>
          <p:nvPr/>
        </p:nvSpPr>
        <p:spPr bwMode="auto">
          <a:xfrm>
            <a:off x="7164388" y="3860800"/>
            <a:ext cx="288925" cy="7302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charset="0"/>
            </a:endParaRPr>
          </a:p>
        </p:txBody>
      </p:sp>
      <p:sp>
        <p:nvSpPr>
          <p:cNvPr id="7214" name="Text Box 50"/>
          <p:cNvSpPr txBox="1">
            <a:spLocks noChangeArrowheads="1"/>
          </p:cNvSpPr>
          <p:nvPr/>
        </p:nvSpPr>
        <p:spPr bwMode="auto">
          <a:xfrm>
            <a:off x="7524750" y="3716338"/>
            <a:ext cx="14763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r-Latn-RS" sz="1200">
                <a:latin typeface="Arial" charset="0"/>
                <a:cs typeface="Arial" charset="0"/>
              </a:rPr>
              <a:t>management and control system (MCS)</a:t>
            </a:r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3995738" y="1341438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16" name="Text Box 52"/>
          <p:cNvSpPr txBox="1">
            <a:spLocks noChangeArrowheads="1"/>
          </p:cNvSpPr>
          <p:nvPr/>
        </p:nvSpPr>
        <p:spPr bwMode="auto">
          <a:xfrm>
            <a:off x="539750" y="5084763"/>
            <a:ext cx="2087563" cy="360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700" b="1">
                <a:latin typeface="Arial" charset="0"/>
                <a:cs typeface="Arial" charset="0"/>
              </a:rPr>
              <a:t>Delegirana tela</a:t>
            </a:r>
            <a:endParaRPr lang="en-GB" altLang="sr-Latn-RS" sz="1700" b="1">
              <a:latin typeface="Arial" charset="0"/>
              <a:cs typeface="Arial" charset="0"/>
            </a:endParaRPr>
          </a:p>
        </p:txBody>
      </p:sp>
      <p:sp>
        <p:nvSpPr>
          <p:cNvPr id="7217" name="Rectangle 53"/>
          <p:cNvSpPr>
            <a:spLocks noChangeArrowheads="1"/>
          </p:cNvSpPr>
          <p:nvPr/>
        </p:nvSpPr>
        <p:spPr bwMode="auto">
          <a:xfrm>
            <a:off x="4953000" y="3975100"/>
            <a:ext cx="1181100" cy="2778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1200">
                <a:latin typeface="Arial" charset="0"/>
              </a:rPr>
              <a:t>Interna revizija</a:t>
            </a:r>
            <a:endParaRPr lang="en-GB" altLang="sr-Latn-RS" sz="1200">
              <a:latin typeface="Arial" charset="0"/>
            </a:endParaRPr>
          </a:p>
        </p:txBody>
      </p:sp>
      <p:sp>
        <p:nvSpPr>
          <p:cNvPr id="7218" name="Line 54"/>
          <p:cNvSpPr>
            <a:spLocks noChangeShapeType="1"/>
          </p:cNvSpPr>
          <p:nvPr/>
        </p:nvSpPr>
        <p:spPr bwMode="auto">
          <a:xfrm flipH="1" flipV="1">
            <a:off x="6300788" y="3933825"/>
            <a:ext cx="431800" cy="1008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19" name="Line 55"/>
          <p:cNvSpPr>
            <a:spLocks noChangeShapeType="1"/>
          </p:cNvSpPr>
          <p:nvPr/>
        </p:nvSpPr>
        <p:spPr bwMode="auto">
          <a:xfrm flipV="1">
            <a:off x="1547813" y="494188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20" name="Line 56"/>
          <p:cNvSpPr>
            <a:spLocks noChangeShapeType="1"/>
          </p:cNvSpPr>
          <p:nvPr/>
        </p:nvSpPr>
        <p:spPr bwMode="auto">
          <a:xfrm flipV="1">
            <a:off x="2700338" y="3933825"/>
            <a:ext cx="503237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21" name="Line 57"/>
          <p:cNvSpPr>
            <a:spLocks noChangeShapeType="1"/>
          </p:cNvSpPr>
          <p:nvPr/>
        </p:nvSpPr>
        <p:spPr bwMode="auto">
          <a:xfrm>
            <a:off x="6300788" y="5013325"/>
            <a:ext cx="136683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22" name="Line 58"/>
          <p:cNvSpPr>
            <a:spLocks noChangeShapeType="1"/>
          </p:cNvSpPr>
          <p:nvPr/>
        </p:nvSpPr>
        <p:spPr bwMode="auto">
          <a:xfrm flipV="1">
            <a:off x="539750" y="1628775"/>
            <a:ext cx="0" cy="287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71" name="Rectangle 60"/>
          <p:cNvSpPr>
            <a:spLocks noChangeArrowheads="1"/>
          </p:cNvSpPr>
          <p:nvPr/>
        </p:nvSpPr>
        <p:spPr bwMode="auto">
          <a:xfrm>
            <a:off x="3024188" y="188913"/>
            <a:ext cx="2843212" cy="5730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Cyrl-RS" altLang="sr-Latn-RS" sz="2000" b="1" dirty="0" smtClean="0">
                <a:solidFill>
                  <a:schemeClr val="bg1"/>
                </a:solidFill>
                <a:latin typeface="Helvetica" pitchFamily="34" charset="0"/>
              </a:rPr>
              <a:t>ИПАРД Струкутра</a:t>
            </a:r>
            <a:endParaRPr lang="en-GB" altLang="sr-Latn-R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n-lt"/>
              </a:rPr>
              <a:t>Потенцијалне препреке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sr-Cyrl-RS" dirty="0"/>
          </a:p>
          <a:p>
            <a:r>
              <a:rPr lang="sr-Cyrl-RS" dirty="0" smtClean="0"/>
              <a:t>Администрација</a:t>
            </a:r>
          </a:p>
          <a:p>
            <a:r>
              <a:rPr lang="sr-Cyrl-RS" dirty="0" smtClean="0"/>
              <a:t>Стандарди национални и ЕУ</a:t>
            </a:r>
          </a:p>
          <a:p>
            <a:r>
              <a:rPr lang="sr-Cyrl-RS" dirty="0" smtClean="0"/>
              <a:t>Предфинансирање</a:t>
            </a:r>
          </a:p>
          <a:p>
            <a:r>
              <a:rPr lang="sr-Cyrl-RS" dirty="0" smtClean="0"/>
              <a:t>Пренос знања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 Pojam i politika RR">
  <a:themeElements>
    <a:clrScheme name="0 Pojam i politika R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0 Pojam i politika R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 Pojam i politika R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slajd za PP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2266</Words>
  <Application>Microsoft Office PowerPoint</Application>
  <PresentationFormat>On-screen Show (4:3)</PresentationFormat>
  <Paragraphs>272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0 Pojam i politika RR</vt:lpstr>
      <vt:lpstr>Master slajd za PPP</vt:lpstr>
      <vt:lpstr>  “Kako dobiti bespovratna sredstva od IPARD-a?“    </vt:lpstr>
      <vt:lpstr>РЕПУБЛИКА СРБИЈА IPARD ПРОГРАМ  2014-2020  </vt:lpstr>
      <vt:lpstr>ПРАВНИ, СТРАТЕШКИ И ПОЛИТИЧКИ ОКВИРИ АГРАРНЕ ПОЛИТИКЕ У СРБИЈИ</vt:lpstr>
      <vt:lpstr>PowerPoint Presentation</vt:lpstr>
      <vt:lpstr>Прoгрaми jeдиницa ЛС и  Прoгрaм пoкрajинскoг Сeкрeтaриjaтa </vt:lpstr>
      <vt:lpstr>PowerPoint Presentation</vt:lpstr>
      <vt:lpstr>PowerPoint Presentation</vt:lpstr>
      <vt:lpstr>PowerPoint Presentation</vt:lpstr>
      <vt:lpstr>Потенцијалне препреке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Мера „Диверзификација пољопривредних газдинстава и развој пословања“</vt:lpstr>
      <vt:lpstr>PowerPoint Presentation</vt:lpstr>
      <vt:lpstr>PowerPoint Presentation</vt:lpstr>
      <vt:lpstr>PowerPoint Presentation</vt:lpstr>
      <vt:lpstr> Минимални и максимални износи укупних прихватљивих инвестиција </vt:lpstr>
      <vt:lpstr>Мера  Спровођење локалних стратегија руралног развоја - LEADER приступ</vt:lpstr>
      <vt:lpstr>Агро - еколошке мере – органска пољопривреда и климатске мере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СРБИЈА IPARD ПРОГРАМ  2014-2020</dc:title>
  <dc:creator>Bogun</dc:creator>
  <cp:lastModifiedBy>Anita Lazarević</cp:lastModifiedBy>
  <cp:revision>12</cp:revision>
  <dcterms:created xsi:type="dcterms:W3CDTF">2015-03-12T07:02:07Z</dcterms:created>
  <dcterms:modified xsi:type="dcterms:W3CDTF">2017-04-25T07:46:49Z</dcterms:modified>
</cp:coreProperties>
</file>